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9" r:id="rId2"/>
    <p:sldId id="314" r:id="rId3"/>
    <p:sldId id="338" r:id="rId4"/>
    <p:sldId id="339" r:id="rId5"/>
    <p:sldId id="340" r:id="rId6"/>
    <p:sldId id="315" r:id="rId7"/>
    <p:sldId id="317" r:id="rId8"/>
    <p:sldId id="320" r:id="rId9"/>
    <p:sldId id="323" r:id="rId10"/>
    <p:sldId id="326" r:id="rId11"/>
    <p:sldId id="328" r:id="rId12"/>
    <p:sldId id="331" r:id="rId13"/>
    <p:sldId id="256" r:id="rId14"/>
    <p:sldId id="260" r:id="rId15"/>
    <p:sldId id="259" r:id="rId16"/>
    <p:sldId id="261" r:id="rId17"/>
    <p:sldId id="258" r:id="rId18"/>
    <p:sldId id="262" r:id="rId19"/>
    <p:sldId id="264" r:id="rId20"/>
    <p:sldId id="265" r:id="rId21"/>
    <p:sldId id="266" r:id="rId22"/>
    <p:sldId id="269" r:id="rId23"/>
    <p:sldId id="270" r:id="rId24"/>
    <p:sldId id="271" r:id="rId25"/>
    <p:sldId id="272" r:id="rId26"/>
    <p:sldId id="297" r:id="rId27"/>
    <p:sldId id="298" r:id="rId28"/>
    <p:sldId id="299" r:id="rId29"/>
    <p:sldId id="300" r:id="rId30"/>
    <p:sldId id="349" r:id="rId31"/>
    <p:sldId id="346" r:id="rId32"/>
    <p:sldId id="347" r:id="rId33"/>
    <p:sldId id="348" r:id="rId34"/>
    <p:sldId id="344" r:id="rId35"/>
    <p:sldId id="345" r:id="rId36"/>
    <p:sldId id="350" r:id="rId37"/>
    <p:sldId id="342" r:id="rId38"/>
    <p:sldId id="343" r:id="rId39"/>
    <p:sldId id="341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8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cBookPro_SSD:Users:Alessandra:Documents:Spaziopensiero:Consigliami:Zona%208:Questionario%20luoghi%20ritrovo:griglia%20per%20elaborazione%20questionario%20luoghi%20di%20ritrov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cBookPro_SSD:Users:Alessandra:Documents:Spaziopensiero:Consigliami:Zona%208:Questionario%20luoghi%20ritrovo:griglia%20per%20elaborazione%20questionario%20luoghi%20di%20ritrovo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cBookPro_SSD:Users:Alessandra:Documents:Spaziopensiero:Consigliami:Zona%208:Questionario%20luoghi%20ritrovo:griglia%20per%20elaborazione%20questionario%20luoghi%20di%20ritrovo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cBookPro_SSD:Users:Alessandra:Documents:Spaziopensiero:Consigliami:Zona%208:Questionario%20luoghi%20ritrovo:griglia%20per%20elaborazione%20questionario%20luoghi%20di%20ritrovo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cBookPro_SSD:Users:Alessandra:Documents:Spaziopensiero:Consigliami:Zona%208:Questionario%20luoghi%20ritrovo:griglia%20per%20elaborazione%20questionario%20luoghi%20di%20ritrovo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cBookPro_SSD:Users:Alessandra:Documents:Spaziopensiero:Consigliami:Zona%208:Questionario%20luoghi%20ritrovo:griglia%20per%20elaborazione%20questionario%20luoghi%20di%20ritrov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860189626269"/>
          <c:y val="0.126081872438055"/>
          <c:w val="0.608279744556726"/>
          <c:h val="0.819895722374465"/>
        </c:manualLayout>
      </c:layout>
      <c:pieChart>
        <c:varyColors val="1"/>
        <c:ser>
          <c:idx val="0"/>
          <c:order val="0"/>
          <c:tx>
            <c:strRef>
              <c:f>totale!$C$5</c:f>
              <c:strCache>
                <c:ptCount val="1"/>
                <c:pt idx="0">
                  <c:v>1) Dove ti trovi normalmente con i tuoi amici dopo la scuola?</c:v>
                </c:pt>
              </c:strCache>
            </c:strRef>
          </c:tx>
          <c:explosion val="1"/>
          <c:dLbls>
            <c:txPr>
              <a:bodyPr/>
              <a:lstStyle/>
              <a:p>
                <a:pPr>
                  <a:defRPr sz="2000">
                    <a:solidFill>
                      <a:schemeClr val="tx1"/>
                    </a:solidFill>
                    <a:latin typeface="Calibri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totale!$A$6:$B$12</c:f>
              <c:strCache>
                <c:ptCount val="7"/>
                <c:pt idx="0">
                  <c:v>Nel luogo in cui faccio sport</c:v>
                </c:pt>
                <c:pt idx="1">
                  <c:v>A casa (mia o di amici)</c:v>
                </c:pt>
                <c:pt idx="2">
                  <c:v>Al parco</c:v>
                </c:pt>
                <c:pt idx="3">
                  <c:v>In biblioteca</c:v>
                </c:pt>
                <c:pt idx="4">
                  <c:v>In oratorio</c:v>
                </c:pt>
                <c:pt idx="5">
                  <c:v>Al centro commerciale</c:v>
                </c:pt>
                <c:pt idx="6">
                  <c:v>Altro </c:v>
                </c:pt>
              </c:strCache>
            </c:strRef>
          </c:cat>
          <c:val>
            <c:numRef>
              <c:f>totale!$C$6:$C$12</c:f>
              <c:numCache>
                <c:formatCode>General</c:formatCode>
                <c:ptCount val="7"/>
                <c:pt idx="0">
                  <c:v>279.0</c:v>
                </c:pt>
                <c:pt idx="1">
                  <c:v>458.0</c:v>
                </c:pt>
                <c:pt idx="2">
                  <c:v>354.0</c:v>
                </c:pt>
                <c:pt idx="3">
                  <c:v>12.0</c:v>
                </c:pt>
                <c:pt idx="4">
                  <c:v>222.0</c:v>
                </c:pt>
                <c:pt idx="5">
                  <c:v>136.0</c:v>
                </c:pt>
                <c:pt idx="6">
                  <c:v>56.0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totale!$F$5</c:f>
              <c:strCache>
                <c:ptCount val="1"/>
                <c:pt idx="0">
                  <c:v>2) Saresti interessato all’apertura di un luogo di ritrovo per ragazzi/e dai 9 ai 14 anni?</c:v>
                </c:pt>
              </c:strCache>
            </c:strRef>
          </c:tx>
          <c:dLbls>
            <c:txPr>
              <a:bodyPr/>
              <a:lstStyle/>
              <a:p>
                <a:pPr>
                  <a:defRPr sz="2000">
                    <a:latin typeface="Calibri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totale!$E$6:$E$7</c:f>
              <c:strCache>
                <c:ptCount val="2"/>
                <c:pt idx="0">
                  <c:v>Sì</c:v>
                </c:pt>
                <c:pt idx="1">
                  <c:v>No</c:v>
                </c:pt>
              </c:strCache>
            </c:strRef>
          </c:cat>
          <c:val>
            <c:numRef>
              <c:f>totale!$F$6:$F$7</c:f>
              <c:numCache>
                <c:formatCode>General</c:formatCode>
                <c:ptCount val="2"/>
                <c:pt idx="0">
                  <c:v>711.0</c:v>
                </c:pt>
                <c:pt idx="1">
                  <c:v>165.0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totale!$H$5</c:f>
              <c:strCache>
                <c:ptCount val="1"/>
                <c:pt idx="0">
                  <c:v>3) Dove si potrebbe trovare un luogo di ritrovo per ragazzi?</c:v>
                </c:pt>
              </c:strCache>
            </c:strRef>
          </c:tx>
          <c:dLbls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totale!$G$6:$G$11</c:f>
              <c:strCache>
                <c:ptCount val="6"/>
                <c:pt idx="0">
                  <c:v>In un’aula di una scuola</c:v>
                </c:pt>
                <c:pt idx="1">
                  <c:v> In una biblioteca multifunzionale</c:v>
                </c:pt>
                <c:pt idx="2">
                  <c:v>In un luogo facilmente raggiungibile con i mezzi pubblici</c:v>
                </c:pt>
                <c:pt idx="3">
                  <c:v>All’interno o vicino a un’area verde</c:v>
                </c:pt>
                <c:pt idx="4">
                  <c:v>In un mezzo di trasporto pubblico attrezzato che si ferma in luoghi diversi (come il bibliobus)</c:v>
                </c:pt>
                <c:pt idx="5">
                  <c:v>In uno spazio da ristrutturare</c:v>
                </c:pt>
              </c:strCache>
            </c:strRef>
          </c:cat>
          <c:val>
            <c:numRef>
              <c:f>totale!$H$6:$H$11</c:f>
              <c:numCache>
                <c:formatCode>General</c:formatCode>
                <c:ptCount val="6"/>
                <c:pt idx="0">
                  <c:v>157.0</c:v>
                </c:pt>
                <c:pt idx="1">
                  <c:v>143.0</c:v>
                </c:pt>
                <c:pt idx="2">
                  <c:v>383.0</c:v>
                </c:pt>
                <c:pt idx="3">
                  <c:v>589.0</c:v>
                </c:pt>
                <c:pt idx="4">
                  <c:v>103.0</c:v>
                </c:pt>
                <c:pt idx="5">
                  <c:v>72.0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totale!$J$5</c:f>
              <c:strCache>
                <c:ptCount val="1"/>
                <c:pt idx="0">
                  <c:v>4) Quando dovrebbe essere aperto?</c:v>
                </c:pt>
              </c:strCache>
            </c:strRef>
          </c:tx>
          <c:dLbls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totale!$I$6:$I$8</c:f>
              <c:strCache>
                <c:ptCount val="3"/>
                <c:pt idx="0">
                  <c:v>Tutti i pomeriggi da lunedì a venerdì, dopo l’orario scolastico</c:v>
                </c:pt>
                <c:pt idx="1">
                  <c:v>Qualche pomeriggio da lunedì a venerdì, dopo l’orario scolastico</c:v>
                </c:pt>
                <c:pt idx="2">
                  <c:v>Nei fine settimana</c:v>
                </c:pt>
              </c:strCache>
            </c:strRef>
          </c:cat>
          <c:val>
            <c:numRef>
              <c:f>totale!$J$6:$J$8</c:f>
              <c:numCache>
                <c:formatCode>General</c:formatCode>
                <c:ptCount val="3"/>
                <c:pt idx="0">
                  <c:v>599.0</c:v>
                </c:pt>
                <c:pt idx="1">
                  <c:v>243.0</c:v>
                </c:pt>
                <c:pt idx="2">
                  <c:v>294.0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totale!$M$5</c:f>
              <c:strCache>
                <c:ptCount val="1"/>
                <c:pt idx="0">
                  <c:v>5) Come potrebbe essere gestito?</c:v>
                </c:pt>
              </c:strCache>
            </c:strRef>
          </c:tx>
          <c:dLbls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totale!$L$6:$L$11</c:f>
              <c:strCache>
                <c:ptCount val="6"/>
                <c:pt idx="0">
                  <c:v>Con la presenza di un custode</c:v>
                </c:pt>
                <c:pt idx="1">
                  <c:v>Con l’aiuto di ragazzi più grandi </c:v>
                </c:pt>
                <c:pt idx="2">
                  <c:v>Con l’aiuto di un educatore</c:v>
                </c:pt>
                <c:pt idx="3">
                  <c:v>Con la presenza di genitori </c:v>
                </c:pt>
                <c:pt idx="4">
                  <c:v>A turno, direttamente dai ragazzi</c:v>
                </c:pt>
                <c:pt idx="5">
                  <c:v> Con l’aiuto di un regolamento</c:v>
                </c:pt>
              </c:strCache>
            </c:strRef>
          </c:cat>
          <c:val>
            <c:numRef>
              <c:f>totale!$M$6:$M$11</c:f>
              <c:numCache>
                <c:formatCode>General</c:formatCode>
                <c:ptCount val="6"/>
                <c:pt idx="0">
                  <c:v>258.0</c:v>
                </c:pt>
                <c:pt idx="1">
                  <c:v>364.0</c:v>
                </c:pt>
                <c:pt idx="2">
                  <c:v>160.0</c:v>
                </c:pt>
                <c:pt idx="3">
                  <c:v>98.0</c:v>
                </c:pt>
                <c:pt idx="4">
                  <c:v>251.0</c:v>
                </c:pt>
                <c:pt idx="5">
                  <c:v>369.0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totale!$P$5</c:f>
              <c:strCache>
                <c:ptCount val="1"/>
                <c:pt idx="0">
                  <c:v>6) Cosa ti piacerebbe fare in uno spazio dedicato ai ragazzi?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totale!$O$6:$O$21</c:f>
              <c:strCache>
                <c:ptCount val="16"/>
                <c:pt idx="0">
                  <c:v>Chiacchierare</c:v>
                </c:pt>
                <c:pt idx="1">
                  <c:v>Studiare, fare i compiti</c:v>
                </c:pt>
                <c:pt idx="2">
                  <c:v>Leggere (avere anche libri a disposizione)</c:v>
                </c:pt>
                <c:pt idx="3">
                  <c:v>Ascoltare la musica (anche in cuffia)</c:v>
                </c:pt>
                <c:pt idx="4">
                  <c:v>Pranzare e/o fare merenda (potrebbe esserci un distributore merende o bar)</c:v>
                </c:pt>
                <c:pt idx="5">
                  <c:v>Fare giochi da tavolo</c:v>
                </c:pt>
                <c:pt idx="6">
                  <c:v>Giocare a calcio balilla, ping pong</c:v>
                </c:pt>
                <c:pt idx="7">
                  <c:v>Guardare film, cineforum</c:v>
                </c:pt>
                <c:pt idx="8">
                  <c:v>Avere a disposizione computer e connessione wi-fi</c:v>
                </c:pt>
                <c:pt idx="9">
                  <c:v>Fare laboratori creativi</c:v>
                </c:pt>
                <c:pt idx="10">
                  <c:v>Ballare</c:v>
                </c:pt>
                <c:pt idx="11">
                  <c:v>Suonare strumenti musicali</c:v>
                </c:pt>
                <c:pt idx="12">
                  <c:v>Scambiarsi figurine, libri, giochi, vestiti</c:v>
                </c:pt>
                <c:pt idx="13">
                  <c:v>Fare feste, organizzare eventi</c:v>
                </c:pt>
                <c:pt idx="14">
                  <c:v>Tenere un blog o una radio</c:v>
                </c:pt>
                <c:pt idx="15">
                  <c:v>Altro </c:v>
                </c:pt>
              </c:strCache>
            </c:strRef>
          </c:cat>
          <c:val>
            <c:numRef>
              <c:f>totale!$P$6:$P$21</c:f>
              <c:numCache>
                <c:formatCode>General</c:formatCode>
                <c:ptCount val="16"/>
                <c:pt idx="0">
                  <c:v>170.0</c:v>
                </c:pt>
                <c:pt idx="1">
                  <c:v>155.0</c:v>
                </c:pt>
                <c:pt idx="2">
                  <c:v>74.0</c:v>
                </c:pt>
                <c:pt idx="3">
                  <c:v>348.0</c:v>
                </c:pt>
                <c:pt idx="4">
                  <c:v>200.0</c:v>
                </c:pt>
                <c:pt idx="5">
                  <c:v>90.0</c:v>
                </c:pt>
                <c:pt idx="6">
                  <c:v>372.0</c:v>
                </c:pt>
                <c:pt idx="7">
                  <c:v>250.0</c:v>
                </c:pt>
                <c:pt idx="8">
                  <c:v>452.0</c:v>
                </c:pt>
                <c:pt idx="9">
                  <c:v>100.0</c:v>
                </c:pt>
                <c:pt idx="10">
                  <c:v>75.0</c:v>
                </c:pt>
                <c:pt idx="11">
                  <c:v>63.0</c:v>
                </c:pt>
                <c:pt idx="12">
                  <c:v>35.0</c:v>
                </c:pt>
                <c:pt idx="13">
                  <c:v>142.0</c:v>
                </c:pt>
                <c:pt idx="14">
                  <c:v>40.0</c:v>
                </c:pt>
                <c:pt idx="15">
                  <c:v>20.0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47BA-1BCF-7449-9E61-C140AB9482CC}" type="datetimeFigureOut">
              <a:rPr lang="en-US" smtClean="0"/>
              <a:t>10/05/17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9E5B-DC8A-B348-B63C-0A7F4E1C9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6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47BA-1BCF-7449-9E61-C140AB9482CC}" type="datetimeFigureOut">
              <a:rPr lang="en-US" smtClean="0"/>
              <a:t>10/05/17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9E5B-DC8A-B348-B63C-0A7F4E1C9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8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47BA-1BCF-7449-9E61-C140AB9482CC}" type="datetimeFigureOut">
              <a:rPr lang="en-US" smtClean="0"/>
              <a:t>10/05/17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9E5B-DC8A-B348-B63C-0A7F4E1C9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16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47BA-1BCF-7449-9E61-C140AB9482CC}" type="datetimeFigureOut">
              <a:rPr lang="en-US" smtClean="0"/>
              <a:t>10/05/17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9E5B-DC8A-B348-B63C-0A7F4E1C9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31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47BA-1BCF-7449-9E61-C140AB9482CC}" type="datetimeFigureOut">
              <a:rPr lang="en-US" smtClean="0"/>
              <a:t>10/05/17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9E5B-DC8A-B348-B63C-0A7F4E1C9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16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47BA-1BCF-7449-9E61-C140AB9482CC}" type="datetimeFigureOut">
              <a:rPr lang="en-US" smtClean="0"/>
              <a:t>10/05/17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9E5B-DC8A-B348-B63C-0A7F4E1C9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0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47BA-1BCF-7449-9E61-C140AB9482CC}" type="datetimeFigureOut">
              <a:rPr lang="en-US" smtClean="0"/>
              <a:t>10/05/17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9E5B-DC8A-B348-B63C-0A7F4E1C9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63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47BA-1BCF-7449-9E61-C140AB9482CC}" type="datetimeFigureOut">
              <a:rPr lang="en-US" smtClean="0"/>
              <a:t>10/05/17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9E5B-DC8A-B348-B63C-0A7F4E1C9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4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47BA-1BCF-7449-9E61-C140AB9482CC}" type="datetimeFigureOut">
              <a:rPr lang="en-US" smtClean="0"/>
              <a:t>10/05/17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9E5B-DC8A-B348-B63C-0A7F4E1C9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01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47BA-1BCF-7449-9E61-C140AB9482CC}" type="datetimeFigureOut">
              <a:rPr lang="en-US" smtClean="0"/>
              <a:t>10/05/17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9E5B-DC8A-B348-B63C-0A7F4E1C9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07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47BA-1BCF-7449-9E61-C140AB9482CC}" type="datetimeFigureOut">
              <a:rPr lang="en-US" smtClean="0"/>
              <a:t>10/05/17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9E5B-DC8A-B348-B63C-0A7F4E1C9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9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747BA-1BCF-7449-9E61-C140AB9482CC}" type="datetimeFigureOut">
              <a:rPr lang="en-US" smtClean="0"/>
              <a:t>10/05/17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09E5B-DC8A-B348-B63C-0A7F4E1C9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4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 SP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907" y="5158442"/>
            <a:ext cx="2347146" cy="1271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132" y="274668"/>
            <a:ext cx="884220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err="1" smtClean="0">
                <a:latin typeface="American Typewriter"/>
                <a:cs typeface="American Typewriter"/>
              </a:rPr>
              <a:t>ConsigliaMi</a:t>
            </a:r>
            <a:endParaRPr lang="it-IT" sz="4000" dirty="0" smtClean="0">
              <a:latin typeface="American Typewriter"/>
              <a:cs typeface="American Typewriter"/>
            </a:endParaRPr>
          </a:p>
          <a:p>
            <a:pPr algn="ctr"/>
            <a:r>
              <a:rPr lang="it-IT" sz="2000" dirty="0" smtClean="0">
                <a:latin typeface="American Typewriter"/>
                <a:cs typeface="American Typewriter"/>
              </a:rPr>
              <a:t>Progetto finanziato ex </a:t>
            </a:r>
            <a:r>
              <a:rPr lang="it-IT" sz="2000" dirty="0" err="1" smtClean="0">
                <a:latin typeface="American Typewriter"/>
                <a:cs typeface="American Typewriter"/>
              </a:rPr>
              <a:t>lege</a:t>
            </a:r>
            <a:r>
              <a:rPr lang="it-IT" sz="2000" dirty="0" smtClean="0">
                <a:latin typeface="American Typewriter"/>
                <a:cs typeface="American Typewriter"/>
              </a:rPr>
              <a:t> 285/1997</a:t>
            </a:r>
          </a:p>
          <a:p>
            <a:pPr algn="ctr"/>
            <a:r>
              <a:rPr lang="it-IT" sz="2800" dirty="0" smtClean="0"/>
              <a:t> </a:t>
            </a:r>
          </a:p>
          <a:p>
            <a:pPr algn="ctr"/>
            <a:r>
              <a:rPr lang="it-IT" sz="2400" dirty="0" smtClean="0">
                <a:latin typeface="American Typewriter"/>
                <a:cs typeface="American Typewriter"/>
              </a:rPr>
              <a:t>Milano, città </a:t>
            </a:r>
            <a:r>
              <a:rPr lang="it-IT" sz="2400" i="1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anche</a:t>
            </a:r>
            <a:r>
              <a:rPr lang="it-IT" sz="2400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 </a:t>
            </a:r>
            <a:r>
              <a:rPr lang="it-IT" sz="2400" dirty="0" smtClean="0">
                <a:latin typeface="American Typewriter"/>
                <a:cs typeface="American Typewriter"/>
              </a:rPr>
              <a:t>dei bambini e delle bambine, </a:t>
            </a:r>
          </a:p>
          <a:p>
            <a:pPr algn="ctr"/>
            <a:r>
              <a:rPr lang="it-IT" sz="2400" dirty="0" smtClean="0">
                <a:latin typeface="American Typewriter"/>
                <a:cs typeface="American Typewriter"/>
              </a:rPr>
              <a:t>dei ragazzi e delle ragazze</a:t>
            </a:r>
          </a:p>
          <a:p>
            <a:pPr algn="ctr"/>
            <a:r>
              <a:rPr lang="it-IT" sz="2800" dirty="0" smtClean="0">
                <a:latin typeface="American Typewriter"/>
                <a:cs typeface="American Typewriter"/>
              </a:rPr>
              <a:t> </a:t>
            </a:r>
          </a:p>
          <a:p>
            <a:pPr algn="ctr"/>
            <a:r>
              <a:rPr lang="it-IT" sz="3600" dirty="0" smtClean="0">
                <a:latin typeface="American Typewriter"/>
                <a:cs typeface="American Typewriter"/>
              </a:rPr>
              <a:t>CONSI</a:t>
            </a:r>
            <a:r>
              <a:rPr lang="it-IT" sz="3200" dirty="0" smtClean="0">
                <a:latin typeface="American Typewriter"/>
                <a:cs typeface="American Typewriter"/>
              </a:rPr>
              <a:t>GLIO </a:t>
            </a:r>
          </a:p>
          <a:p>
            <a:pPr algn="ctr"/>
            <a:r>
              <a:rPr lang="it-IT" sz="3200" dirty="0" smtClean="0">
                <a:latin typeface="American Typewriter"/>
                <a:cs typeface="American Typewriter"/>
              </a:rPr>
              <a:t>DEI RAGAZZI E DELLE RAGAZZE </a:t>
            </a:r>
          </a:p>
          <a:p>
            <a:pPr algn="ctr"/>
            <a:r>
              <a:rPr lang="it-IT" sz="3200" dirty="0" smtClean="0">
                <a:latin typeface="American Typewriter"/>
                <a:cs typeface="American Typewriter"/>
              </a:rPr>
              <a:t>DEL MUNICIPIO 8 (CdM8RR)</a:t>
            </a:r>
          </a:p>
          <a:p>
            <a:pPr algn="ctr"/>
            <a:r>
              <a:rPr lang="it-IT" sz="3200" dirty="0">
                <a:latin typeface="American Typewriter"/>
                <a:cs typeface="American Typewriter"/>
              </a:rPr>
              <a:t>a</a:t>
            </a:r>
            <a:r>
              <a:rPr lang="it-IT" sz="3200" dirty="0" smtClean="0">
                <a:latin typeface="American Typewriter"/>
                <a:cs typeface="American Typewriter"/>
              </a:rPr>
              <a:t>nno 2016-2017</a:t>
            </a:r>
            <a:endParaRPr lang="it-IT" sz="3200" dirty="0">
              <a:latin typeface="American Typewriter"/>
              <a:cs typeface="American Typewrite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11" y="5115839"/>
            <a:ext cx="1513656" cy="1203163"/>
          </a:xfrm>
          <a:prstGeom prst="rect">
            <a:avLst/>
          </a:prstGeom>
        </p:spPr>
      </p:pic>
      <p:pic>
        <p:nvPicPr>
          <p:cNvPr id="1025" name="Picture 1" descr="Description: gagliardetto municipio 8_300_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5721" y="5225600"/>
            <a:ext cx="877983" cy="120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85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420" y="171072"/>
            <a:ext cx="70291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000" dirty="0" smtClean="0">
                <a:latin typeface="American Typewriter"/>
                <a:cs typeface="American Typewriter"/>
              </a:rPr>
              <a:t>4) </a:t>
            </a:r>
            <a:r>
              <a:rPr lang="en-US" sz="3000" dirty="0" err="1">
                <a:latin typeface="American Typewriter"/>
                <a:cs typeface="American Typewriter"/>
              </a:rPr>
              <a:t>Quando</a:t>
            </a:r>
            <a:r>
              <a:rPr lang="en-US" sz="3000" dirty="0">
                <a:latin typeface="American Typewriter"/>
                <a:cs typeface="American Typewriter"/>
              </a:rPr>
              <a:t> </a:t>
            </a:r>
            <a:r>
              <a:rPr lang="en-US" sz="3000" dirty="0" err="1">
                <a:latin typeface="American Typewriter"/>
                <a:cs typeface="American Typewriter"/>
              </a:rPr>
              <a:t>dovrebbe</a:t>
            </a:r>
            <a:r>
              <a:rPr lang="en-US" sz="3000" dirty="0">
                <a:latin typeface="American Typewriter"/>
                <a:cs typeface="American Typewriter"/>
              </a:rPr>
              <a:t> </a:t>
            </a:r>
            <a:r>
              <a:rPr lang="en-US" sz="3000" dirty="0" err="1">
                <a:latin typeface="American Typewriter"/>
                <a:cs typeface="American Typewriter"/>
              </a:rPr>
              <a:t>essere</a:t>
            </a:r>
            <a:r>
              <a:rPr lang="en-US" sz="3000" dirty="0">
                <a:latin typeface="American Typewriter"/>
                <a:cs typeface="American Typewriter"/>
              </a:rPr>
              <a:t> </a:t>
            </a:r>
            <a:r>
              <a:rPr lang="en-US" sz="3000" dirty="0" err="1">
                <a:latin typeface="American Typewriter"/>
                <a:cs typeface="American Typewriter"/>
              </a:rPr>
              <a:t>aperto</a:t>
            </a:r>
            <a:r>
              <a:rPr lang="en-US" sz="3000" dirty="0">
                <a:latin typeface="American Typewriter"/>
                <a:cs typeface="American Typewriter"/>
              </a:rPr>
              <a:t>?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0734974"/>
              </p:ext>
            </p:extLst>
          </p:nvPr>
        </p:nvGraphicFramePr>
        <p:xfrm>
          <a:off x="391942" y="802887"/>
          <a:ext cx="8375794" cy="5854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9985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7159" y="224137"/>
            <a:ext cx="65782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American Typewriter"/>
                <a:cs typeface="American Typewriter"/>
              </a:rPr>
              <a:t>5) Come </a:t>
            </a:r>
            <a:r>
              <a:rPr lang="en-US" sz="3000" b="1" dirty="0" err="1" smtClean="0">
                <a:latin typeface="American Typewriter"/>
                <a:cs typeface="American Typewriter"/>
              </a:rPr>
              <a:t>potrebbe</a:t>
            </a:r>
            <a:r>
              <a:rPr lang="en-US" sz="3000" b="1" dirty="0" smtClean="0">
                <a:latin typeface="American Typewriter"/>
                <a:cs typeface="American Typewriter"/>
              </a:rPr>
              <a:t> </a:t>
            </a:r>
            <a:r>
              <a:rPr lang="en-US" sz="3000" b="1" dirty="0" err="1" smtClean="0">
                <a:latin typeface="American Typewriter"/>
                <a:cs typeface="American Typewriter"/>
              </a:rPr>
              <a:t>essere</a:t>
            </a:r>
            <a:r>
              <a:rPr lang="en-US" sz="3000" b="1" dirty="0" smtClean="0">
                <a:latin typeface="American Typewriter"/>
                <a:cs typeface="American Typewriter"/>
              </a:rPr>
              <a:t> </a:t>
            </a:r>
            <a:r>
              <a:rPr lang="en-US" sz="3000" b="1" dirty="0" err="1" smtClean="0">
                <a:latin typeface="American Typewriter"/>
                <a:cs typeface="American Typewriter"/>
              </a:rPr>
              <a:t>gestito</a:t>
            </a:r>
            <a:r>
              <a:rPr lang="en-US" sz="3000" b="1" dirty="0" smtClean="0">
                <a:latin typeface="American Typewriter"/>
                <a:cs typeface="American Typewriter"/>
              </a:rPr>
              <a:t>?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7049062"/>
              </p:ext>
            </p:extLst>
          </p:nvPr>
        </p:nvGraphicFramePr>
        <p:xfrm>
          <a:off x="736850" y="808913"/>
          <a:ext cx="7587992" cy="5854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6261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2356553"/>
              </p:ext>
            </p:extLst>
          </p:nvPr>
        </p:nvGraphicFramePr>
        <p:xfrm>
          <a:off x="0" y="1188190"/>
          <a:ext cx="9143999" cy="5669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470330" y="110972"/>
            <a:ext cx="8340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000" dirty="0">
                <a:latin typeface="American Typewriter"/>
                <a:cs typeface="American Typewriter"/>
              </a:rPr>
              <a:t>6) </a:t>
            </a:r>
            <a:r>
              <a:rPr lang="en-US" sz="3000" dirty="0" err="1">
                <a:latin typeface="American Typewriter"/>
                <a:cs typeface="American Typewriter"/>
              </a:rPr>
              <a:t>Cosa</a:t>
            </a:r>
            <a:r>
              <a:rPr lang="en-US" sz="3000" dirty="0">
                <a:latin typeface="American Typewriter"/>
                <a:cs typeface="American Typewriter"/>
              </a:rPr>
              <a:t> </a:t>
            </a:r>
            <a:r>
              <a:rPr lang="en-US" sz="3000" dirty="0" err="1">
                <a:latin typeface="American Typewriter"/>
                <a:cs typeface="American Typewriter"/>
              </a:rPr>
              <a:t>ti</a:t>
            </a:r>
            <a:r>
              <a:rPr lang="en-US" sz="3000" dirty="0">
                <a:latin typeface="American Typewriter"/>
                <a:cs typeface="American Typewriter"/>
              </a:rPr>
              <a:t> </a:t>
            </a:r>
            <a:r>
              <a:rPr lang="en-US" sz="3000" dirty="0" err="1">
                <a:latin typeface="American Typewriter"/>
                <a:cs typeface="American Typewriter"/>
              </a:rPr>
              <a:t>piacerebbe</a:t>
            </a:r>
            <a:r>
              <a:rPr lang="en-US" sz="3000" dirty="0">
                <a:latin typeface="American Typewriter"/>
                <a:cs typeface="American Typewriter"/>
              </a:rPr>
              <a:t> fare </a:t>
            </a:r>
            <a:endParaRPr lang="en-US" sz="3000" dirty="0" smtClean="0">
              <a:latin typeface="American Typewriter"/>
              <a:cs typeface="American Typewriter"/>
            </a:endParaRP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000" dirty="0" smtClean="0">
                <a:latin typeface="American Typewriter"/>
                <a:cs typeface="American Typewriter"/>
              </a:rPr>
              <a:t>in </a:t>
            </a:r>
            <a:r>
              <a:rPr lang="en-US" sz="3000" dirty="0" err="1">
                <a:latin typeface="American Typewriter"/>
                <a:cs typeface="American Typewriter"/>
              </a:rPr>
              <a:t>uno</a:t>
            </a:r>
            <a:r>
              <a:rPr lang="en-US" sz="3000" dirty="0">
                <a:latin typeface="American Typewriter"/>
                <a:cs typeface="American Typewriter"/>
              </a:rPr>
              <a:t> </a:t>
            </a:r>
            <a:r>
              <a:rPr lang="en-US" sz="3000" dirty="0" err="1">
                <a:latin typeface="American Typewriter"/>
                <a:cs typeface="American Typewriter"/>
              </a:rPr>
              <a:t>spazio</a:t>
            </a:r>
            <a:r>
              <a:rPr lang="en-US" sz="3000" dirty="0">
                <a:latin typeface="American Typewriter"/>
                <a:cs typeface="American Typewriter"/>
              </a:rPr>
              <a:t> </a:t>
            </a:r>
            <a:r>
              <a:rPr lang="en-US" sz="3000" dirty="0" err="1">
                <a:latin typeface="American Typewriter"/>
                <a:cs typeface="American Typewriter"/>
              </a:rPr>
              <a:t>dedicato</a:t>
            </a:r>
            <a:r>
              <a:rPr lang="en-US" sz="3000" dirty="0">
                <a:latin typeface="American Typewriter"/>
                <a:cs typeface="American Typewriter"/>
              </a:rPr>
              <a:t> </a:t>
            </a:r>
            <a:r>
              <a:rPr lang="en-US" sz="3000" dirty="0" err="1">
                <a:latin typeface="American Typewriter"/>
                <a:cs typeface="American Typewriter"/>
              </a:rPr>
              <a:t>ai</a:t>
            </a:r>
            <a:r>
              <a:rPr lang="en-US" sz="3000" dirty="0">
                <a:latin typeface="American Typewriter"/>
                <a:cs typeface="American Typewriter"/>
              </a:rPr>
              <a:t> </a:t>
            </a:r>
            <a:r>
              <a:rPr lang="en-US" sz="3000" dirty="0" err="1">
                <a:latin typeface="American Typewriter"/>
                <a:cs typeface="American Typewriter"/>
              </a:rPr>
              <a:t>ragazzi</a:t>
            </a:r>
            <a:r>
              <a:rPr lang="en-US" sz="3000" dirty="0">
                <a:latin typeface="American Typewriter"/>
                <a:cs typeface="American Typewriter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9338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4717"/>
            <a:ext cx="9144000" cy="38942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26822" y="1289444"/>
            <a:ext cx="573012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600" b="1" dirty="0">
                <a:latin typeface="American Typewriter"/>
                <a:cs typeface="American Typewriter"/>
              </a:rPr>
              <a:t>Biblioteca </a:t>
            </a:r>
            <a:r>
              <a:rPr lang="it-IT" sz="2600" b="1" dirty="0" err="1" smtClean="0">
                <a:latin typeface="American Typewriter"/>
                <a:cs typeface="American Typewriter"/>
              </a:rPr>
              <a:t>Openbare</a:t>
            </a:r>
            <a:r>
              <a:rPr lang="it-IT" sz="2600" b="1" dirty="0">
                <a:latin typeface="American Typewriter"/>
                <a:cs typeface="American Typewriter"/>
              </a:rPr>
              <a:t>,</a:t>
            </a:r>
            <a:r>
              <a:rPr lang="it-IT" sz="2600" b="1" dirty="0" smtClean="0">
                <a:latin typeface="American Typewriter"/>
                <a:cs typeface="American Typewriter"/>
              </a:rPr>
              <a:t> </a:t>
            </a:r>
            <a:r>
              <a:rPr lang="it-IT" sz="2600" b="1" dirty="0">
                <a:latin typeface="American Typewriter"/>
                <a:cs typeface="American Typewriter"/>
              </a:rPr>
              <a:t>Amsterdam</a:t>
            </a:r>
            <a:r>
              <a:rPr lang="it-IT" sz="2600" dirty="0">
                <a:latin typeface="American Typewriter"/>
                <a:cs typeface="American Typewriter"/>
              </a:rPr>
              <a:t> </a:t>
            </a:r>
            <a:endParaRPr lang="en-US" sz="2600" dirty="0">
              <a:latin typeface="American Typewriter"/>
              <a:cs typeface="American Typewrit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6264" y="313598"/>
            <a:ext cx="5299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merican Typewriter"/>
                <a:cs typeface="American Typewriter"/>
              </a:rPr>
              <a:t>Alcuni</a:t>
            </a:r>
            <a:r>
              <a:rPr lang="en-US" sz="2400" dirty="0" smtClean="0">
                <a:latin typeface="American Typewriter"/>
                <a:cs typeface="American Typewriter"/>
              </a:rPr>
              <a:t> </a:t>
            </a:r>
            <a:r>
              <a:rPr lang="en-US" sz="2400" dirty="0" err="1" smtClean="0">
                <a:latin typeface="American Typewriter"/>
                <a:cs typeface="American Typewriter"/>
              </a:rPr>
              <a:t>esempi</a:t>
            </a:r>
            <a:r>
              <a:rPr lang="en-US" sz="2400" dirty="0" smtClean="0">
                <a:latin typeface="American Typewriter"/>
                <a:cs typeface="American Typewriter"/>
              </a:rPr>
              <a:t> di </a:t>
            </a:r>
            <a:r>
              <a:rPr lang="en-US" sz="2400" dirty="0" err="1" smtClean="0">
                <a:latin typeface="American Typewriter"/>
                <a:cs typeface="American Typewriter"/>
              </a:rPr>
              <a:t>biblioteche</a:t>
            </a:r>
            <a:r>
              <a:rPr lang="en-US" sz="2400" dirty="0" smtClean="0">
                <a:latin typeface="American Typewriter"/>
                <a:cs typeface="American Typewriter"/>
              </a:rPr>
              <a:t> </a:t>
            </a:r>
            <a:endParaRPr lang="en-US" sz="2400" dirty="0" smtClean="0">
              <a:latin typeface="American Typewriter"/>
              <a:cs typeface="American Typewriter"/>
            </a:endParaRPr>
          </a:p>
          <a:p>
            <a:r>
              <a:rPr lang="en-US" sz="2400" dirty="0" smtClean="0">
                <a:latin typeface="American Typewriter"/>
                <a:cs typeface="American Typewriter"/>
              </a:rPr>
              <a:t>da cui </a:t>
            </a:r>
            <a:r>
              <a:rPr lang="en-US" sz="2400" dirty="0" err="1" smtClean="0">
                <a:latin typeface="American Typewriter"/>
                <a:cs typeface="American Typewriter"/>
              </a:rPr>
              <a:t>trarre</a:t>
            </a:r>
            <a:r>
              <a:rPr lang="en-US" sz="2400" dirty="0" smtClean="0">
                <a:latin typeface="American Typewriter"/>
                <a:cs typeface="American Typewriter"/>
              </a:rPr>
              <a:t> </a:t>
            </a:r>
            <a:r>
              <a:rPr lang="en-US" sz="2400" dirty="0" err="1" smtClean="0">
                <a:latin typeface="American Typewriter"/>
                <a:cs typeface="American Typewriter"/>
              </a:rPr>
              <a:t>ispirazione</a:t>
            </a:r>
            <a:r>
              <a:rPr lang="is-IS" sz="2400" dirty="0" smtClean="0">
                <a:latin typeface="American Typewriter"/>
                <a:cs typeface="American Typewriter"/>
              </a:rPr>
              <a:t>…</a:t>
            </a:r>
            <a:endParaRPr lang="en-US" sz="24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835927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63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48" y="406193"/>
            <a:ext cx="671879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American Typewriter"/>
                <a:cs typeface="American Typewriter"/>
              </a:rPr>
              <a:t>Cosa ci piace di questa biblioteca:</a:t>
            </a:r>
          </a:p>
          <a:p>
            <a:pPr marL="285750" indent="-285750">
              <a:buFontTx/>
              <a:buChar char="-"/>
            </a:pPr>
            <a:r>
              <a:rPr lang="it-IT" sz="2000" dirty="0" smtClean="0">
                <a:latin typeface="American Typewriter"/>
                <a:cs typeface="American Typewriter"/>
              </a:rPr>
              <a:t>le dimensioni (è 10 piani! 28.000 mq)</a:t>
            </a:r>
          </a:p>
          <a:p>
            <a:pPr marL="285750" indent="-285750">
              <a:buFontTx/>
              <a:buChar char="-"/>
            </a:pPr>
            <a:r>
              <a:rPr lang="it-IT" sz="2000" dirty="0" smtClean="0">
                <a:latin typeface="American Typewriter"/>
                <a:cs typeface="American Typewriter"/>
              </a:rPr>
              <a:t>il pianoforte all’ingresso a disposizione di tutti</a:t>
            </a:r>
          </a:p>
          <a:p>
            <a:pPr marL="285750" indent="-285750">
              <a:buFontTx/>
              <a:buChar char="-"/>
            </a:pPr>
            <a:r>
              <a:rPr lang="it-IT" sz="2000" dirty="0" smtClean="0">
                <a:latin typeface="American Typewriter"/>
                <a:cs typeface="American Typewriter"/>
              </a:rPr>
              <a:t>moltissimi computer</a:t>
            </a:r>
          </a:p>
          <a:p>
            <a:pPr marL="285750" indent="-285750">
              <a:buFontTx/>
              <a:buChar char="-"/>
            </a:pPr>
            <a:r>
              <a:rPr lang="it-IT" sz="2000" dirty="0" smtClean="0">
                <a:latin typeface="American Typewriter"/>
                <a:cs typeface="American Typewriter"/>
              </a:rPr>
              <a:t>il tipo di poltrone, comode e originali</a:t>
            </a:r>
          </a:p>
          <a:p>
            <a:pPr marL="285750" indent="-285750">
              <a:buFontTx/>
              <a:buChar char="-"/>
            </a:pPr>
            <a:r>
              <a:rPr lang="it-IT" sz="2000" dirty="0" smtClean="0">
                <a:latin typeface="American Typewriter"/>
                <a:cs typeface="American Typewriter"/>
              </a:rPr>
              <a:t>gli espositori dei libri hanno una forma innovativa</a:t>
            </a:r>
          </a:p>
          <a:p>
            <a:pPr marL="285750" indent="-285750">
              <a:buFontTx/>
              <a:buChar char="-"/>
            </a:pPr>
            <a:r>
              <a:rPr lang="it-IT" sz="2000" dirty="0" smtClean="0">
                <a:latin typeface="American Typewriter"/>
                <a:cs typeface="American Typewriter"/>
              </a:rPr>
              <a:t>l’ambiente è molto luminoso</a:t>
            </a:r>
          </a:p>
          <a:p>
            <a:pPr marL="285750" indent="-285750">
              <a:buFontTx/>
              <a:buChar char="-"/>
            </a:pPr>
            <a:r>
              <a:rPr lang="it-IT" sz="2000" dirty="0" smtClean="0">
                <a:latin typeface="American Typewriter"/>
                <a:cs typeface="American Typewriter"/>
              </a:rPr>
              <a:t>le scale mobili</a:t>
            </a:r>
          </a:p>
          <a:p>
            <a:pPr marL="285750" indent="-285750">
              <a:buFontTx/>
              <a:buChar char="-"/>
            </a:pPr>
            <a:r>
              <a:rPr lang="it-IT" sz="2000" dirty="0" smtClean="0">
                <a:latin typeface="American Typewriter"/>
                <a:cs typeface="American Typewriter"/>
              </a:rPr>
              <a:t>la terrazza panoramica</a:t>
            </a:r>
          </a:p>
          <a:p>
            <a:pPr marL="285750" indent="-285750">
              <a:buFontTx/>
              <a:buChar char="-"/>
            </a:pPr>
            <a:r>
              <a:rPr lang="it-IT" sz="2000" dirty="0" smtClean="0">
                <a:latin typeface="American Typewriter"/>
                <a:cs typeface="American Typewriter"/>
              </a:rPr>
              <a:t>il ristorante</a:t>
            </a:r>
          </a:p>
          <a:p>
            <a:pPr marL="285750" indent="-285750">
              <a:buFontTx/>
              <a:buChar char="-"/>
            </a:pPr>
            <a:r>
              <a:rPr lang="it-IT" sz="2000" dirty="0" smtClean="0">
                <a:latin typeface="American Typewriter"/>
                <a:cs typeface="American Typewriter"/>
              </a:rPr>
              <a:t>il servizio di consegna </a:t>
            </a:r>
          </a:p>
          <a:p>
            <a:r>
              <a:rPr lang="it-IT" sz="2000" dirty="0" smtClean="0">
                <a:latin typeface="American Typewriter"/>
                <a:cs typeface="American Typewriter"/>
              </a:rPr>
              <a:t>    a casa dei libri.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913" y="2760684"/>
            <a:ext cx="5463087" cy="409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2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68840" y="761856"/>
            <a:ext cx="406348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>
                <a:latin typeface="American Typewriter"/>
                <a:cs typeface="American Typewriter"/>
              </a:rPr>
              <a:t>Sono organizzate manifestazioni e attività anche per ragazzi.</a:t>
            </a:r>
          </a:p>
          <a:p>
            <a:r>
              <a:rPr lang="it-IT" sz="2200" dirty="0" smtClean="0">
                <a:latin typeface="American Typewriter"/>
                <a:cs typeface="American Typewriter"/>
              </a:rPr>
              <a:t>Dal programma abbiamo visto, in particolare: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200400"/>
            <a:ext cx="4876800" cy="3657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728157"/>
            <a:ext cx="4267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200" dirty="0">
                <a:latin typeface="American Typewriter"/>
                <a:cs typeface="American Typewriter"/>
              </a:rPr>
              <a:t>laboratori </a:t>
            </a:r>
            <a:r>
              <a:rPr lang="it-IT" sz="2200" dirty="0" smtClean="0">
                <a:latin typeface="American Typewriter"/>
                <a:cs typeface="American Typewriter"/>
              </a:rPr>
              <a:t>creativi,</a:t>
            </a:r>
          </a:p>
          <a:p>
            <a:pPr marL="342900" indent="-342900">
              <a:buFontTx/>
              <a:buChar char="-"/>
            </a:pPr>
            <a:r>
              <a:rPr lang="it-IT" sz="2200" dirty="0" smtClean="0">
                <a:latin typeface="American Typewriter"/>
                <a:cs typeface="American Typewriter"/>
              </a:rPr>
              <a:t>laboratorio di cucina</a:t>
            </a:r>
            <a:endParaRPr lang="it-IT" sz="2200" dirty="0">
              <a:latin typeface="American Typewriter"/>
              <a:cs typeface="American Typewriter"/>
            </a:endParaRPr>
          </a:p>
          <a:p>
            <a:pPr marL="342900" indent="-342900">
              <a:buFontTx/>
              <a:buChar char="-"/>
            </a:pPr>
            <a:r>
              <a:rPr lang="it-IT" sz="2200" dirty="0">
                <a:latin typeface="American Typewriter"/>
                <a:cs typeface="American Typewriter"/>
              </a:rPr>
              <a:t>spettacoli di danza interattivi</a:t>
            </a:r>
          </a:p>
          <a:p>
            <a:pPr marL="342900" indent="-342900">
              <a:buFontTx/>
              <a:buChar char="-"/>
            </a:pPr>
            <a:r>
              <a:rPr lang="it-IT" sz="2200" dirty="0">
                <a:latin typeface="American Typewriter"/>
                <a:cs typeface="American Typewriter"/>
              </a:rPr>
              <a:t>mercato del libro</a:t>
            </a:r>
          </a:p>
          <a:p>
            <a:pPr marL="342900" indent="-342900">
              <a:buFontTx/>
              <a:buChar char="-"/>
            </a:pPr>
            <a:r>
              <a:rPr lang="it-IT" sz="2200" dirty="0">
                <a:latin typeface="American Typewriter"/>
                <a:cs typeface="American Typewriter"/>
              </a:rPr>
              <a:t>giochi e laboratori tecnologici per ragazzi</a:t>
            </a:r>
          </a:p>
          <a:p>
            <a:pPr marL="342900" indent="-342900">
              <a:buFontTx/>
              <a:buChar char="-"/>
            </a:pPr>
            <a:r>
              <a:rPr lang="it-IT" sz="2200" dirty="0">
                <a:latin typeface="American Typewriter"/>
                <a:cs typeface="American Typewriter"/>
              </a:rPr>
              <a:t>laboratori di scrittura creativa</a:t>
            </a:r>
          </a:p>
        </p:txBody>
      </p:sp>
    </p:spTree>
    <p:extLst>
      <p:ext uri="{BB962C8B-B14F-4D97-AF65-F5344CB8AC3E}">
        <p14:creationId xmlns:p14="http://schemas.microsoft.com/office/powerpoint/2010/main" val="1090832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0"/>
            <a:ext cx="914400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63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2674" y="157749"/>
            <a:ext cx="71973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merican Typewriter"/>
                <a:cs typeface="American Typewriter"/>
              </a:rPr>
              <a:t>Idea Store, </a:t>
            </a:r>
            <a:r>
              <a:rPr lang="en-US" sz="2600" b="1" dirty="0" err="1" smtClean="0">
                <a:latin typeface="American Typewriter"/>
                <a:cs typeface="American Typewriter"/>
              </a:rPr>
              <a:t>Londra</a:t>
            </a:r>
            <a:endParaRPr lang="en-US" sz="2600" b="1" dirty="0">
              <a:latin typeface="American Typewriter"/>
              <a:cs typeface="American Typewriter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39" y="864698"/>
            <a:ext cx="8481325" cy="530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87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45" y="1569661"/>
            <a:ext cx="8001271" cy="52883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4076" y="47040"/>
            <a:ext cx="895992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>
                <a:latin typeface="American Typewriter"/>
                <a:cs typeface="American Typewriter"/>
              </a:rPr>
              <a:t>G</a:t>
            </a:r>
            <a:r>
              <a:rPr lang="it-IT" sz="2200" dirty="0" smtClean="0">
                <a:latin typeface="American Typewriter"/>
                <a:cs typeface="American Typewriter"/>
              </a:rPr>
              <a:t>li Idea </a:t>
            </a:r>
            <a:r>
              <a:rPr lang="it-IT" sz="2200" dirty="0" err="1" smtClean="0">
                <a:latin typeface="American Typewriter"/>
                <a:cs typeface="American Typewriter"/>
              </a:rPr>
              <a:t>Store</a:t>
            </a:r>
            <a:r>
              <a:rPr lang="it-IT" sz="2200" dirty="0">
                <a:latin typeface="American Typewriter"/>
                <a:cs typeface="American Typewriter"/>
              </a:rPr>
              <a:t> </a:t>
            </a:r>
            <a:r>
              <a:rPr lang="it-IT" sz="2200" dirty="0" smtClean="0">
                <a:latin typeface="American Typewriter"/>
                <a:cs typeface="American Typewriter"/>
              </a:rPr>
              <a:t>sono una rete di centri polivalenti </a:t>
            </a:r>
          </a:p>
          <a:p>
            <a:pPr algn="ctr"/>
            <a:r>
              <a:rPr lang="it-IT" sz="2200" dirty="0" smtClean="0">
                <a:latin typeface="American Typewriter"/>
                <a:cs typeface="American Typewriter"/>
              </a:rPr>
              <a:t>con servizi bibliotecari, corsi di formazione e per il tempo libero </a:t>
            </a:r>
          </a:p>
          <a:p>
            <a:pPr algn="ctr"/>
            <a:r>
              <a:rPr lang="it-IT" sz="2200" dirty="0" smtClean="0">
                <a:latin typeface="American Typewriter"/>
                <a:cs typeface="American Typewriter"/>
              </a:rPr>
              <a:t>per adulti e famiglie, servizio informazioni, </a:t>
            </a:r>
          </a:p>
          <a:p>
            <a:pPr algn="ctr"/>
            <a:r>
              <a:rPr lang="it-IT" sz="2200" dirty="0" smtClean="0">
                <a:latin typeface="American Typewriter"/>
                <a:cs typeface="American Typewriter"/>
              </a:rPr>
              <a:t>caffetterie e gallerie d’arte, gestiti dal comune.</a:t>
            </a:r>
            <a:endParaRPr lang="it-IT" sz="22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80191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-11-26 10.12.2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77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48492965_66c8316797_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1199713"/>
            <a:ext cx="8128000" cy="374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8000" y="5553642"/>
            <a:ext cx="812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American Typewriter"/>
                <a:cs typeface="American Typewriter"/>
              </a:rPr>
              <a:t>Un caffè è indispensabile. </a:t>
            </a:r>
            <a:endParaRPr lang="it-IT" sz="2400" dirty="0" smtClean="0">
              <a:latin typeface="American Typewriter"/>
              <a:cs typeface="American Typewriter"/>
            </a:endParaRPr>
          </a:p>
          <a:p>
            <a:r>
              <a:rPr lang="it-IT" sz="2400" dirty="0" smtClean="0">
                <a:latin typeface="American Typewriter"/>
                <a:cs typeface="American Typewriter"/>
              </a:rPr>
              <a:t>Poter </a:t>
            </a:r>
            <a:r>
              <a:rPr lang="it-IT" sz="2400" dirty="0">
                <a:latin typeface="American Typewriter"/>
                <a:cs typeface="American Typewriter"/>
              </a:rPr>
              <a:t>parlare mangiando qualcosa è molto </a:t>
            </a:r>
            <a:r>
              <a:rPr lang="it-IT" sz="2400" dirty="0" smtClean="0">
                <a:latin typeface="American Typewriter"/>
                <a:cs typeface="American Typewriter"/>
              </a:rPr>
              <a:t>piacevole!</a:t>
            </a:r>
            <a:endParaRPr lang="it-IT" sz="24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50620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449105378_d1d3081af3_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1176268"/>
            <a:ext cx="8128000" cy="5181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8000" y="462004"/>
            <a:ext cx="8128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 smtClean="0">
                <a:latin typeface="American Typewriter"/>
                <a:cs typeface="American Typewriter"/>
              </a:rPr>
              <a:t>Un </a:t>
            </a:r>
            <a:r>
              <a:rPr lang="it-IT" sz="2200" dirty="0">
                <a:latin typeface="American Typewriter"/>
                <a:cs typeface="American Typewriter"/>
              </a:rPr>
              <a:t>posto luminoso e spazioso per </a:t>
            </a:r>
            <a:r>
              <a:rPr lang="it-IT" sz="2200" dirty="0" smtClean="0">
                <a:latin typeface="American Typewriter"/>
                <a:cs typeface="American Typewriter"/>
              </a:rPr>
              <a:t>studiare!</a:t>
            </a:r>
            <a:endParaRPr lang="it-IT" sz="22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4275467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03277" y="406958"/>
            <a:ext cx="52277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latin typeface="American Typewriter"/>
                <a:cs typeface="American Typewriter"/>
              </a:rPr>
              <a:t>Biblioteca</a:t>
            </a:r>
            <a:r>
              <a:rPr lang="en-US" sz="2600" b="1" dirty="0" smtClean="0">
                <a:latin typeface="American Typewriter"/>
                <a:cs typeface="American Typewriter"/>
              </a:rPr>
              <a:t> </a:t>
            </a:r>
            <a:r>
              <a:rPr lang="en-US" sz="2600" b="1" dirty="0" err="1" smtClean="0">
                <a:latin typeface="American Typewriter"/>
                <a:cs typeface="American Typewriter"/>
              </a:rPr>
              <a:t>Sala</a:t>
            </a:r>
            <a:r>
              <a:rPr lang="en-US" sz="2600" b="1" dirty="0" err="1">
                <a:latin typeface="American Typewriter"/>
                <a:cs typeface="American Typewriter"/>
              </a:rPr>
              <a:t>b</a:t>
            </a:r>
            <a:r>
              <a:rPr lang="en-US" sz="2600" b="1" dirty="0" err="1" smtClean="0">
                <a:latin typeface="American Typewriter"/>
                <a:cs typeface="American Typewriter"/>
              </a:rPr>
              <a:t>orsa</a:t>
            </a:r>
            <a:r>
              <a:rPr lang="en-US" sz="2600" b="1" dirty="0" smtClean="0">
                <a:latin typeface="American Typewriter"/>
                <a:cs typeface="American Typewriter"/>
              </a:rPr>
              <a:t>, Bologna</a:t>
            </a:r>
            <a:endParaRPr lang="en-US" sz="2600" b="1" dirty="0">
              <a:latin typeface="American Typewriter"/>
              <a:cs typeface="American Typewriter"/>
            </a:endParaRPr>
          </a:p>
        </p:txBody>
      </p:sp>
      <p:pic>
        <p:nvPicPr>
          <p:cNvPr id="6" name="Picture 5" descr="Salaborsa 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40" y="1285867"/>
            <a:ext cx="7167156" cy="477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34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la Borsa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06" y="811054"/>
            <a:ext cx="3340100" cy="2438400"/>
          </a:xfrm>
          <a:prstGeom prst="rect">
            <a:avLst/>
          </a:prstGeom>
        </p:spPr>
      </p:pic>
      <p:pic>
        <p:nvPicPr>
          <p:cNvPr id="3" name="Picture 2" descr="Sala Borsa 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802" y="0"/>
            <a:ext cx="4564198" cy="6858000"/>
          </a:xfrm>
          <a:prstGeom prst="rect">
            <a:avLst/>
          </a:prstGeom>
        </p:spPr>
      </p:pic>
      <p:pic>
        <p:nvPicPr>
          <p:cNvPr id="4" name="Picture 3" descr="Sala Borsa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06" y="3663760"/>
            <a:ext cx="3327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39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230" y="3692559"/>
            <a:ext cx="8418909" cy="3170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400" b="0" i="0" u="none" strike="noStrike" baseline="0" dirty="0" smtClean="0"/>
          </a:p>
          <a:p>
            <a:r>
              <a:rPr lang="it-IT" sz="2200" b="1" dirty="0" smtClean="0">
                <a:latin typeface="American Typewriter"/>
                <a:cs typeface="American Typewriter"/>
              </a:rPr>
              <a:t>Officina adolescenti</a:t>
            </a:r>
            <a:r>
              <a:rPr lang="it-IT" sz="2200" dirty="0" smtClean="0">
                <a:latin typeface="American Typewriter"/>
                <a:cs typeface="American Typewriter"/>
              </a:rPr>
              <a:t> </a:t>
            </a:r>
          </a:p>
          <a:p>
            <a:r>
              <a:rPr lang="it-IT" sz="2200" dirty="0" smtClean="0">
                <a:latin typeface="American Typewriter"/>
                <a:cs typeface="American Typewriter"/>
              </a:rPr>
              <a:t>Stage di hip hop, workshop per creare basi e registrazioni musicali, corsi di aerosol e graffiti art, concorsi di idee, laboratori di cucina, sessioni di riprese e montaggio video, mostre, visioni di film: </a:t>
            </a:r>
            <a:r>
              <a:rPr lang="it-IT" sz="2200" dirty="0" err="1" smtClean="0">
                <a:latin typeface="American Typewriter"/>
                <a:cs typeface="American Typewriter"/>
              </a:rPr>
              <a:t>OfficinAdolescenti</a:t>
            </a:r>
            <a:r>
              <a:rPr lang="it-IT" sz="2200" dirty="0" smtClean="0">
                <a:latin typeface="American Typewriter"/>
                <a:cs typeface="American Typewriter"/>
              </a:rPr>
              <a:t> è questo e molto altro ancora. </a:t>
            </a:r>
          </a:p>
          <a:p>
            <a:r>
              <a:rPr lang="it-IT" sz="2200" dirty="0" smtClean="0">
                <a:latin typeface="American Typewriter"/>
                <a:cs typeface="American Typewriter"/>
              </a:rPr>
              <a:t>La partecipazione è libera e gratuita, il programma è disponibile su Facebook.</a:t>
            </a:r>
            <a:endParaRPr lang="it-IT" sz="2200" dirty="0">
              <a:latin typeface="American Typewriter"/>
              <a:cs typeface="American Typewriter"/>
            </a:endParaRPr>
          </a:p>
        </p:txBody>
      </p:sp>
      <p:pic>
        <p:nvPicPr>
          <p:cNvPr id="4" name="Picture 3" descr="Sala Borsa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7322" y="0"/>
            <a:ext cx="6816678" cy="384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4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430" y="202930"/>
            <a:ext cx="854920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>
                <a:latin typeface="American Typewriter"/>
                <a:cs typeface="American Typewriter"/>
              </a:rPr>
              <a:t>... e se hai tra i 13 e i 16 anni in Sala Adolescenti di Biblioteca </a:t>
            </a:r>
            <a:r>
              <a:rPr lang="it-IT" sz="2200" dirty="0" err="1" smtClean="0">
                <a:latin typeface="American Typewriter"/>
                <a:cs typeface="American Typewriter"/>
              </a:rPr>
              <a:t>Salaborsa</a:t>
            </a:r>
            <a:r>
              <a:rPr lang="it-IT" sz="2200" dirty="0" smtClean="0">
                <a:latin typeface="American Typewriter"/>
                <a:cs typeface="American Typewriter"/>
              </a:rPr>
              <a:t> Ragazzi puoi: </a:t>
            </a:r>
          </a:p>
          <a:p>
            <a:r>
              <a:rPr lang="it-IT" sz="2200" dirty="0" smtClean="0">
                <a:latin typeface="American Typewriter"/>
                <a:cs typeface="American Typewriter"/>
              </a:rPr>
              <a:t>- leggere </a:t>
            </a:r>
          </a:p>
          <a:p>
            <a:r>
              <a:rPr lang="it-IT" sz="2200" dirty="0" smtClean="0">
                <a:latin typeface="American Typewriter"/>
                <a:cs typeface="American Typewriter"/>
              </a:rPr>
              <a:t>- studiare</a:t>
            </a:r>
          </a:p>
          <a:p>
            <a:r>
              <a:rPr lang="it-IT" sz="2200" dirty="0" smtClean="0">
                <a:latin typeface="American Typewriter"/>
                <a:cs typeface="American Typewriter"/>
              </a:rPr>
              <a:t>- trovarti con gli amici</a:t>
            </a:r>
          </a:p>
          <a:p>
            <a:r>
              <a:rPr lang="it-IT" sz="2200" dirty="0" smtClean="0">
                <a:latin typeface="American Typewriter"/>
                <a:cs typeface="American Typewriter"/>
              </a:rPr>
              <a:t>e con la tessera gratuita della biblioteca puoi anche:</a:t>
            </a:r>
          </a:p>
          <a:p>
            <a:r>
              <a:rPr lang="it-IT" sz="2200" dirty="0" smtClean="0">
                <a:latin typeface="American Typewriter"/>
                <a:cs typeface="American Typewriter"/>
              </a:rPr>
              <a:t>- prendere in prestito libri, film e cd musicali</a:t>
            </a:r>
          </a:p>
          <a:p>
            <a:r>
              <a:rPr lang="it-IT" sz="2200" dirty="0" smtClean="0">
                <a:latin typeface="American Typewriter"/>
                <a:cs typeface="American Typewriter"/>
              </a:rPr>
              <a:t>- guardare film ed ascoltare musica</a:t>
            </a:r>
          </a:p>
          <a:p>
            <a:r>
              <a:rPr lang="it-IT" sz="2200" dirty="0" smtClean="0">
                <a:latin typeface="American Typewriter"/>
                <a:cs typeface="American Typewriter"/>
              </a:rPr>
              <a:t>- navigare su internet</a:t>
            </a:r>
          </a:p>
          <a:p>
            <a:r>
              <a:rPr lang="it-IT" sz="2200" dirty="0" smtClean="0">
                <a:latin typeface="American Typewriter"/>
                <a:cs typeface="American Typewriter"/>
              </a:rPr>
              <a:t>- usare i videogiochi</a:t>
            </a:r>
            <a:endParaRPr lang="it-IT" sz="2200" dirty="0">
              <a:latin typeface="American Typewriter"/>
              <a:cs typeface="American Typewriter"/>
            </a:endParaRPr>
          </a:p>
        </p:txBody>
      </p:sp>
      <p:pic>
        <p:nvPicPr>
          <p:cNvPr id="3" name="Picture 2" descr="sala borsa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031" y="3533676"/>
            <a:ext cx="5925969" cy="332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0"/>
            <a:ext cx="9144000" cy="4059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8090" y="579674"/>
            <a:ext cx="67556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merican Typewriter"/>
                <a:cs typeface="American Typewriter"/>
              </a:rPr>
              <a:t>Helsinki Central Library</a:t>
            </a:r>
            <a:endParaRPr lang="en-US" sz="2600" b="1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1887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8153" y="750723"/>
            <a:ext cx="8393887" cy="4893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600" dirty="0" smtClean="0">
                <a:latin typeface="American Typewriter"/>
                <a:cs typeface="American Typewriter"/>
              </a:rPr>
              <a:t>Le cose che ci hanno colpito sono :</a:t>
            </a:r>
          </a:p>
          <a:p>
            <a:pPr algn="ctr"/>
            <a:endParaRPr lang="it-IT" sz="2600" dirty="0">
              <a:latin typeface="American Typewriter"/>
              <a:cs typeface="American Typewriter"/>
            </a:endParaRPr>
          </a:p>
          <a:p>
            <a:pPr marL="457200" indent="-457200" algn="ctr">
              <a:buFont typeface="Arial"/>
              <a:buChar char="•"/>
            </a:pPr>
            <a:r>
              <a:rPr lang="it-IT" sz="2600" dirty="0" smtClean="0">
                <a:latin typeface="American Typewriter"/>
                <a:cs typeface="American Typewriter"/>
              </a:rPr>
              <a:t>spazi informativi della città,</a:t>
            </a:r>
          </a:p>
          <a:p>
            <a:pPr marL="457200" indent="-457200" algn="ctr">
              <a:buFont typeface="Arial"/>
              <a:buChar char="•"/>
            </a:pPr>
            <a:r>
              <a:rPr lang="it-IT" sz="2600" dirty="0" smtClean="0">
                <a:latin typeface="American Typewriter"/>
                <a:cs typeface="American Typewriter"/>
              </a:rPr>
              <a:t>il cinema all’interno della biblioteca,</a:t>
            </a:r>
          </a:p>
          <a:p>
            <a:pPr marL="457200" indent="-457200" algn="ctr">
              <a:buFont typeface="Arial"/>
              <a:buChar char="•"/>
            </a:pPr>
            <a:r>
              <a:rPr lang="it-IT" sz="2600" dirty="0">
                <a:latin typeface="American Typewriter"/>
                <a:cs typeface="American Typewriter"/>
              </a:rPr>
              <a:t>i</a:t>
            </a:r>
            <a:r>
              <a:rPr lang="it-IT" sz="2600" dirty="0" smtClean="0">
                <a:latin typeface="American Typewriter"/>
                <a:cs typeface="American Typewriter"/>
              </a:rPr>
              <a:t>l servizio </a:t>
            </a:r>
            <a:r>
              <a:rPr lang="it-IT" sz="2600" i="1" dirty="0" smtClean="0">
                <a:latin typeface="American Typewriter"/>
                <a:cs typeface="American Typewriter"/>
              </a:rPr>
              <a:t>book on </a:t>
            </a:r>
            <a:r>
              <a:rPr lang="it-IT" sz="2600" i="1" dirty="0" err="1" smtClean="0">
                <a:latin typeface="American Typewriter"/>
                <a:cs typeface="American Typewriter"/>
              </a:rPr>
              <a:t>demand</a:t>
            </a:r>
            <a:r>
              <a:rPr lang="it-IT" sz="2600" dirty="0" smtClean="0">
                <a:latin typeface="American Typewriter"/>
                <a:cs typeface="American Typewriter"/>
              </a:rPr>
              <a:t> </a:t>
            </a:r>
          </a:p>
          <a:p>
            <a:pPr algn="ctr"/>
            <a:r>
              <a:rPr lang="it-IT" sz="2600" dirty="0" smtClean="0">
                <a:latin typeface="American Typewriter"/>
                <a:cs typeface="American Typewriter"/>
              </a:rPr>
              <a:t>(stampa di un libro in 15 minuti),</a:t>
            </a:r>
          </a:p>
          <a:p>
            <a:pPr marL="457200" indent="-457200" algn="ctr">
              <a:buFont typeface="Arial"/>
              <a:buChar char="•"/>
            </a:pPr>
            <a:r>
              <a:rPr lang="it-IT" sz="2600" dirty="0" smtClean="0">
                <a:latin typeface="American Typewriter"/>
                <a:cs typeface="American Typewriter"/>
              </a:rPr>
              <a:t>le postazioni </a:t>
            </a:r>
            <a:r>
              <a:rPr lang="it-IT" sz="2600" dirty="0" err="1" smtClean="0">
                <a:latin typeface="American Typewriter"/>
                <a:cs typeface="American Typewriter"/>
              </a:rPr>
              <a:t>touch</a:t>
            </a:r>
            <a:r>
              <a:rPr lang="it-IT" sz="2600" dirty="0" smtClean="0">
                <a:latin typeface="American Typewriter"/>
                <a:cs typeface="American Typewriter"/>
              </a:rPr>
              <a:t> screen connesse a internet,</a:t>
            </a:r>
          </a:p>
          <a:p>
            <a:pPr marL="457200" indent="-457200" algn="ctr">
              <a:buFont typeface="Arial"/>
              <a:buChar char="•"/>
            </a:pPr>
            <a:r>
              <a:rPr lang="it-IT" sz="2600" dirty="0" smtClean="0">
                <a:latin typeface="American Typewriter"/>
                <a:cs typeface="American Typewriter"/>
              </a:rPr>
              <a:t>caffè e ristoranti, </a:t>
            </a:r>
          </a:p>
          <a:p>
            <a:pPr marL="457200" indent="-457200" algn="ctr">
              <a:buFont typeface="Arial"/>
              <a:buChar char="•"/>
            </a:pPr>
            <a:r>
              <a:rPr lang="it-IT" sz="2600" dirty="0">
                <a:latin typeface="American Typewriter"/>
                <a:cs typeface="American Typewriter"/>
              </a:rPr>
              <a:t>g</a:t>
            </a:r>
            <a:r>
              <a:rPr lang="it-IT" sz="2600" dirty="0" smtClean="0">
                <a:latin typeface="American Typewriter"/>
                <a:cs typeface="American Typewriter"/>
              </a:rPr>
              <a:t>li spazi espositivi, </a:t>
            </a:r>
          </a:p>
          <a:p>
            <a:pPr marL="457200" indent="-457200" algn="ctr">
              <a:buFont typeface="Arial"/>
              <a:buChar char="•"/>
            </a:pPr>
            <a:r>
              <a:rPr lang="it-IT" sz="2600" dirty="0">
                <a:latin typeface="American Typewriter"/>
                <a:cs typeface="American Typewriter"/>
              </a:rPr>
              <a:t>g</a:t>
            </a:r>
            <a:r>
              <a:rPr lang="it-IT" sz="2600" dirty="0" smtClean="0">
                <a:latin typeface="American Typewriter"/>
                <a:cs typeface="American Typewriter"/>
              </a:rPr>
              <a:t>li spazi per eventi culturali, </a:t>
            </a:r>
          </a:p>
          <a:p>
            <a:pPr marL="457200" indent="-457200" algn="ctr">
              <a:buFont typeface="Arial"/>
              <a:buChar char="•"/>
            </a:pPr>
            <a:r>
              <a:rPr lang="it-IT" sz="2600" dirty="0">
                <a:latin typeface="American Typewriter"/>
                <a:cs typeface="American Typewriter"/>
              </a:rPr>
              <a:t>i</a:t>
            </a:r>
            <a:r>
              <a:rPr lang="it-IT" sz="2600" dirty="0" smtClean="0">
                <a:latin typeface="American Typewriter"/>
                <a:cs typeface="American Typewriter"/>
              </a:rPr>
              <a:t>l multimedia shopping center, </a:t>
            </a:r>
          </a:p>
          <a:p>
            <a:pPr marL="457200" indent="-457200" algn="ctr">
              <a:buFont typeface="Arial"/>
              <a:buChar char="•"/>
            </a:pPr>
            <a:r>
              <a:rPr lang="it-IT" sz="2600" dirty="0">
                <a:latin typeface="American Typewriter"/>
                <a:cs typeface="American Typewriter"/>
              </a:rPr>
              <a:t>l</a:t>
            </a:r>
            <a:r>
              <a:rPr lang="it-IT" sz="2600" dirty="0" smtClean="0">
                <a:latin typeface="American Typewriter"/>
                <a:cs typeface="American Typewriter"/>
              </a:rPr>
              <a:t>a presenza di studi televisivi.</a:t>
            </a:r>
          </a:p>
        </p:txBody>
      </p:sp>
    </p:spTree>
    <p:extLst>
      <p:ext uri="{BB962C8B-B14F-4D97-AF65-F5344CB8AC3E}">
        <p14:creationId xmlns:p14="http://schemas.microsoft.com/office/powerpoint/2010/main" val="2093835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000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29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0"/>
            <a:ext cx="9144000" cy="40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_SAM_3389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89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69383" y="1991348"/>
            <a:ext cx="30257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merican Typewriter"/>
                <a:cs typeface="American Typewriter"/>
              </a:rPr>
              <a:t>All’inizio</a:t>
            </a:r>
            <a:r>
              <a:rPr lang="en-US" sz="2800" dirty="0" smtClean="0">
                <a:latin typeface="American Typewriter"/>
                <a:cs typeface="American Typewriter"/>
              </a:rPr>
              <a:t> </a:t>
            </a:r>
            <a:r>
              <a:rPr lang="en-US" sz="2800" dirty="0" err="1" smtClean="0">
                <a:latin typeface="American Typewriter"/>
                <a:cs typeface="American Typewriter"/>
              </a:rPr>
              <a:t>dell’anno</a:t>
            </a:r>
            <a:r>
              <a:rPr lang="en-US" sz="2800" dirty="0" smtClean="0">
                <a:latin typeface="American Typewriter"/>
                <a:cs typeface="American Typewriter"/>
              </a:rPr>
              <a:t> </a:t>
            </a:r>
            <a:r>
              <a:rPr lang="en-US" sz="2800" dirty="0" err="1" smtClean="0">
                <a:latin typeface="American Typewriter"/>
                <a:cs typeface="American Typewriter"/>
              </a:rPr>
              <a:t>abbiamo</a:t>
            </a:r>
            <a:r>
              <a:rPr lang="en-US" sz="2800" dirty="0" smtClean="0">
                <a:latin typeface="American Typewriter"/>
                <a:cs typeface="American Typewriter"/>
              </a:rPr>
              <a:t> </a:t>
            </a:r>
            <a:r>
              <a:rPr lang="en-US" sz="2800" dirty="0" err="1" smtClean="0">
                <a:latin typeface="American Typewriter"/>
                <a:cs typeface="American Typewriter"/>
              </a:rPr>
              <a:t>scelto</a:t>
            </a:r>
            <a:r>
              <a:rPr lang="en-US" sz="2800" dirty="0" smtClean="0">
                <a:latin typeface="American Typewriter"/>
                <a:cs typeface="American Typewriter"/>
              </a:rPr>
              <a:t> </a:t>
            </a:r>
          </a:p>
          <a:p>
            <a:r>
              <a:rPr lang="en-US" sz="2800" dirty="0" err="1" smtClean="0">
                <a:latin typeface="American Typewriter"/>
                <a:cs typeface="American Typewriter"/>
              </a:rPr>
              <a:t>il</a:t>
            </a:r>
            <a:r>
              <a:rPr lang="en-US" sz="2800" dirty="0" smtClean="0">
                <a:latin typeface="American Typewriter"/>
                <a:cs typeface="American Typewriter"/>
              </a:rPr>
              <a:t> </a:t>
            </a:r>
            <a:r>
              <a:rPr lang="en-US" sz="2800" dirty="0" err="1" smtClean="0">
                <a:latin typeface="American Typewriter"/>
                <a:cs typeface="American Typewriter"/>
              </a:rPr>
              <a:t>progetto</a:t>
            </a:r>
            <a:r>
              <a:rPr lang="en-US" sz="2800" dirty="0" smtClean="0">
                <a:latin typeface="American Typewriter"/>
                <a:cs typeface="American Typewriter"/>
              </a:rPr>
              <a:t> a cui </a:t>
            </a:r>
            <a:r>
              <a:rPr lang="en-US" sz="2800" dirty="0" err="1" smtClean="0">
                <a:latin typeface="American Typewriter"/>
                <a:cs typeface="American Typewriter"/>
              </a:rPr>
              <a:t>lavorare</a:t>
            </a:r>
            <a:r>
              <a:rPr lang="is-IS" sz="2800" dirty="0" smtClean="0">
                <a:latin typeface="American Typewriter"/>
                <a:cs typeface="American Typewriter"/>
              </a:rPr>
              <a:t>…</a:t>
            </a:r>
            <a:endParaRPr lang="en-US" sz="28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182302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ea Biblioteca Centro Civico M 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54335" y="-1209016"/>
            <a:ext cx="484764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521" y="4894685"/>
            <a:ext cx="47973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I </a:t>
            </a:r>
            <a:r>
              <a:rPr lang="en-US" sz="2400" dirty="0" err="1" smtClean="0">
                <a:solidFill>
                  <a:srgbClr val="FF0000"/>
                </a:solidFill>
                <a:latin typeface="American Typewriter"/>
                <a:cs typeface="American Typewriter"/>
              </a:rPr>
              <a:t>nostri</a:t>
            </a:r>
            <a:r>
              <a:rPr lang="en-US" sz="2400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merican Typewriter"/>
                <a:cs typeface="American Typewriter"/>
              </a:rPr>
              <a:t>progetti</a:t>
            </a:r>
            <a:r>
              <a:rPr lang="en-US" sz="2400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 per </a:t>
            </a:r>
            <a:r>
              <a:rPr lang="en-US" sz="2400" dirty="0" err="1" smtClean="0">
                <a:solidFill>
                  <a:srgbClr val="FF0000"/>
                </a:solidFill>
                <a:latin typeface="American Typewriter"/>
                <a:cs typeface="American Typewriter"/>
              </a:rPr>
              <a:t>l’ampliamento</a:t>
            </a:r>
            <a:r>
              <a:rPr lang="en-US" sz="2400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merican Typewriter"/>
                <a:cs typeface="American Typewriter"/>
              </a:rPr>
              <a:t>della</a:t>
            </a:r>
            <a:r>
              <a:rPr lang="en-US" sz="2400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 </a:t>
            </a:r>
          </a:p>
          <a:p>
            <a:r>
              <a:rPr lang="en-US" sz="2400" dirty="0" err="1" smtClean="0">
                <a:solidFill>
                  <a:srgbClr val="FF0000"/>
                </a:solidFill>
                <a:latin typeface="American Typewriter"/>
                <a:cs typeface="American Typewriter"/>
              </a:rPr>
              <a:t>Biblioteca</a:t>
            </a:r>
            <a:r>
              <a:rPr lang="en-US" sz="2400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merican Typewriter"/>
                <a:cs typeface="American Typewriter"/>
              </a:rPr>
              <a:t>Gallaratese</a:t>
            </a:r>
            <a:r>
              <a:rPr lang="en-US" sz="2400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a </a:t>
            </a:r>
            <a:r>
              <a:rPr lang="en-US" sz="2400" dirty="0" err="1" smtClean="0">
                <a:solidFill>
                  <a:srgbClr val="FF0000"/>
                </a:solidFill>
                <a:latin typeface="American Typewriter"/>
                <a:cs typeface="American Typewriter"/>
              </a:rPr>
              <a:t>misura</a:t>
            </a:r>
            <a:r>
              <a:rPr lang="en-US" sz="2400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 di bambini e </a:t>
            </a:r>
            <a:r>
              <a:rPr lang="en-US" sz="2400" dirty="0" err="1" smtClean="0">
                <a:solidFill>
                  <a:srgbClr val="FF0000"/>
                </a:solidFill>
                <a:latin typeface="American Typewriter"/>
                <a:cs typeface="American Typewriter"/>
              </a:rPr>
              <a:t>ragazzi</a:t>
            </a:r>
            <a:endParaRPr lang="en-US" sz="2400" dirty="0">
              <a:solidFill>
                <a:srgbClr val="FF0000"/>
              </a:solidFill>
              <a:latin typeface="American Typewriter"/>
              <a:cs typeface="American Typewriter"/>
            </a:endParaRPr>
          </a:p>
        </p:txBody>
      </p:sp>
      <p:pic>
        <p:nvPicPr>
          <p:cNvPr id="4" name="Picture 3" descr="nuova area biblioteca.jpg"/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952" y="1514567"/>
            <a:ext cx="3813048" cy="5298948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52085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_SAM_3940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79378" y="857248"/>
            <a:ext cx="6858003" cy="514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48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_SAM_3944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10732" y="857248"/>
            <a:ext cx="6858003" cy="514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28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_SAM_3949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10689" y="857291"/>
            <a:ext cx="6858328" cy="514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49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4651" y="468814"/>
            <a:ext cx="818374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600" b="1" dirty="0">
                <a:latin typeface="American Typewriter"/>
                <a:cs typeface="American Typewriter"/>
              </a:rPr>
              <a:t>Proposte per un uso delle biblioteche </a:t>
            </a:r>
            <a:endParaRPr lang="it-IT" sz="2600" b="1" dirty="0" smtClean="0">
              <a:latin typeface="American Typewriter"/>
              <a:cs typeface="American Typewriter"/>
            </a:endParaRPr>
          </a:p>
          <a:p>
            <a:pPr algn="ctr"/>
            <a:r>
              <a:rPr lang="it-IT" sz="2600" b="1" dirty="0" smtClean="0">
                <a:latin typeface="American Typewriter"/>
                <a:cs typeface="American Typewriter"/>
              </a:rPr>
              <a:t>a </a:t>
            </a:r>
            <a:r>
              <a:rPr lang="it-IT" sz="2600" b="1" dirty="0">
                <a:latin typeface="American Typewriter"/>
                <a:cs typeface="American Typewriter"/>
              </a:rPr>
              <a:t>misura di </a:t>
            </a:r>
            <a:r>
              <a:rPr lang="it-IT" sz="2600" b="1" dirty="0" smtClean="0">
                <a:latin typeface="American Typewriter"/>
                <a:cs typeface="American Typewriter"/>
              </a:rPr>
              <a:t>ragazzi</a:t>
            </a:r>
          </a:p>
        </p:txBody>
      </p:sp>
      <p:sp>
        <p:nvSpPr>
          <p:cNvPr id="4" name="Rectangle 3"/>
          <p:cNvSpPr/>
          <p:nvPr/>
        </p:nvSpPr>
        <p:spPr>
          <a:xfrm>
            <a:off x="611429" y="1572355"/>
            <a:ext cx="78545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  <a:latin typeface="American Typewriter"/>
                <a:cs typeface="American Typewriter"/>
              </a:rPr>
              <a:t>S</a:t>
            </a:r>
            <a:r>
              <a:rPr lang="it-IT" sz="2400" b="1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pazi</a:t>
            </a:r>
            <a:r>
              <a:rPr lang="it-IT" sz="2400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 </a:t>
            </a:r>
            <a:r>
              <a:rPr lang="it-IT" sz="2400" b="1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dedicati </a:t>
            </a:r>
            <a:r>
              <a:rPr lang="it-IT" sz="2400" b="1" dirty="0">
                <a:solidFill>
                  <a:srgbClr val="0000FF"/>
                </a:solidFill>
                <a:latin typeface="American Typewriter"/>
                <a:cs typeface="American Typewriter"/>
              </a:rPr>
              <a:t>allo studio a </a:t>
            </a:r>
            <a:r>
              <a:rPr lang="it-IT" sz="2400" b="1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gruppi</a:t>
            </a:r>
            <a:r>
              <a:rPr lang="it-IT" sz="2400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. </a:t>
            </a:r>
          </a:p>
          <a:p>
            <a:r>
              <a:rPr lang="it-IT" sz="2400" dirty="0" smtClean="0">
                <a:latin typeface="American Typewriter"/>
                <a:cs typeface="American Typewriter"/>
              </a:rPr>
              <a:t>In </a:t>
            </a:r>
            <a:r>
              <a:rPr lang="it-IT" sz="2400" dirty="0">
                <a:latin typeface="American Typewriter"/>
                <a:cs typeface="American Typewriter"/>
              </a:rPr>
              <a:t>questo spazio l’</a:t>
            </a:r>
            <a:r>
              <a:rPr lang="it-IT" sz="2400" b="1" dirty="0">
                <a:latin typeface="American Typewriter"/>
                <a:cs typeface="American Typewriter"/>
              </a:rPr>
              <a:t>arredo</a:t>
            </a:r>
            <a:r>
              <a:rPr lang="it-IT" sz="2400" dirty="0">
                <a:latin typeface="American Typewriter"/>
                <a:cs typeface="American Typewriter"/>
              </a:rPr>
              <a:t> dovrebbe essere “</a:t>
            </a:r>
            <a:r>
              <a:rPr lang="it-IT" sz="2400" b="1" dirty="0">
                <a:latin typeface="American Typewriter"/>
                <a:cs typeface="American Typewriter"/>
              </a:rPr>
              <a:t>leggero</a:t>
            </a:r>
            <a:r>
              <a:rPr lang="it-IT" sz="2400" dirty="0">
                <a:latin typeface="American Typewriter"/>
                <a:cs typeface="American Typewriter"/>
              </a:rPr>
              <a:t>”, per essere adattato alle diverse </a:t>
            </a:r>
            <a:r>
              <a:rPr lang="it-IT" sz="2400" dirty="0" smtClean="0">
                <a:latin typeface="American Typewriter"/>
                <a:cs typeface="American Typewriter"/>
              </a:rPr>
              <a:t>esigenze. </a:t>
            </a:r>
            <a:r>
              <a:rPr lang="it-IT" sz="2400" dirty="0">
                <a:latin typeface="American Typewriter"/>
                <a:cs typeface="American Typewriter"/>
              </a:rPr>
              <a:t>Dovrebbe essere anche possibile parlare con un tono di voce più alto, rispetto al resto degli ambienti della biblioteca.</a:t>
            </a:r>
          </a:p>
          <a:p>
            <a:r>
              <a:rPr lang="it-IT" sz="2400" b="1" dirty="0">
                <a:latin typeface="American Typewriter"/>
                <a:cs typeface="American Typewriter"/>
              </a:rPr>
              <a:t>Lo spazio della biblioteca potrebbe essere prenotato online per diverse fasce orarie. </a:t>
            </a:r>
            <a:r>
              <a:rPr lang="it-IT" sz="2400" dirty="0">
                <a:latin typeface="American Typewriter"/>
                <a:cs typeface="American Typewriter"/>
              </a:rPr>
              <a:t>Potrebbe essere uno spazio </a:t>
            </a:r>
            <a:r>
              <a:rPr lang="it-IT" sz="2400" b="1" dirty="0">
                <a:latin typeface="American Typewriter"/>
                <a:cs typeface="American Typewriter"/>
              </a:rPr>
              <a:t>multifunzionale</a:t>
            </a:r>
            <a:r>
              <a:rPr lang="it-IT" sz="2400" dirty="0">
                <a:latin typeface="American Typewriter"/>
                <a:cs typeface="American Typewriter"/>
              </a:rPr>
              <a:t>, in cui, oltre allo studio collettivo (ricerche, lavori di gruppo assegnati dalla scuola) sia possibile anche fare giochi da tavolo, vedere film. Dovrebbe essere quindi dotato di uno schermo/lavagna </a:t>
            </a:r>
            <a:r>
              <a:rPr lang="it-IT" sz="2400" dirty="0" err="1">
                <a:latin typeface="American Typewriter"/>
                <a:cs typeface="American Typewriter"/>
              </a:rPr>
              <a:t>lim</a:t>
            </a:r>
            <a:r>
              <a:rPr lang="it-IT" sz="2400" dirty="0" smtClean="0">
                <a:latin typeface="American Typewriter"/>
                <a:cs typeface="American Typewriter"/>
              </a:rPr>
              <a:t>.</a:t>
            </a:r>
            <a:endParaRPr lang="it-IT" sz="24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92210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4396" y="1140760"/>
            <a:ext cx="8121032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American Typewriter"/>
                <a:cs typeface="American Typewriter"/>
              </a:rPr>
              <a:t>Uno spuntino!</a:t>
            </a:r>
          </a:p>
          <a:p>
            <a:r>
              <a:rPr lang="it-IT" sz="2400" dirty="0">
                <a:latin typeface="American Typewriter"/>
                <a:cs typeface="American Typewriter"/>
              </a:rPr>
              <a:t>Prevedere uno spazio per poter fare uno spuntino o un piccolo pasto.</a:t>
            </a:r>
          </a:p>
          <a:p>
            <a:endParaRPr lang="it-IT" sz="2400" b="1" dirty="0" smtClean="0">
              <a:solidFill>
                <a:srgbClr val="008000"/>
              </a:solidFill>
              <a:latin typeface="American Typewriter"/>
              <a:cs typeface="American Typewriter"/>
            </a:endParaRPr>
          </a:p>
          <a:p>
            <a:r>
              <a:rPr lang="it-IT" sz="2400" b="1" dirty="0" smtClean="0">
                <a:solidFill>
                  <a:srgbClr val="008000"/>
                </a:solidFill>
                <a:latin typeface="American Typewriter"/>
                <a:cs typeface="American Typewriter"/>
              </a:rPr>
              <a:t>Ampliamento </a:t>
            </a:r>
            <a:r>
              <a:rPr lang="it-IT" sz="2400" b="1" dirty="0">
                <a:solidFill>
                  <a:srgbClr val="008000"/>
                </a:solidFill>
                <a:latin typeface="American Typewriter"/>
                <a:cs typeface="American Typewriter"/>
              </a:rPr>
              <a:t>delle postazioni con accesso a </a:t>
            </a:r>
            <a:r>
              <a:rPr lang="it-IT" sz="2400" b="1" dirty="0" smtClean="0">
                <a:solidFill>
                  <a:srgbClr val="008000"/>
                </a:solidFill>
                <a:latin typeface="American Typewriter"/>
                <a:cs typeface="American Typewriter"/>
              </a:rPr>
              <a:t>internet</a:t>
            </a:r>
            <a:r>
              <a:rPr lang="it-IT" sz="2400" dirty="0" smtClean="0">
                <a:solidFill>
                  <a:srgbClr val="008000"/>
                </a:solidFill>
                <a:latin typeface="American Typewriter"/>
                <a:cs typeface="American Typewriter"/>
              </a:rPr>
              <a:t>.</a:t>
            </a:r>
          </a:p>
          <a:p>
            <a:r>
              <a:rPr lang="it-IT" sz="2400" dirty="0">
                <a:latin typeface="American Typewriter"/>
                <a:cs typeface="American Typewriter"/>
              </a:rPr>
              <a:t>P</a:t>
            </a:r>
            <a:r>
              <a:rPr lang="it-IT" sz="2400" dirty="0" smtClean="0">
                <a:latin typeface="American Typewriter"/>
                <a:cs typeface="American Typewriter"/>
              </a:rPr>
              <a:t>renotabili </a:t>
            </a:r>
            <a:r>
              <a:rPr lang="it-IT" sz="2400" dirty="0">
                <a:latin typeface="American Typewriter"/>
                <a:cs typeface="American Typewriter"/>
              </a:rPr>
              <a:t>online.</a:t>
            </a:r>
          </a:p>
          <a:p>
            <a:r>
              <a:rPr lang="it-IT" sz="2400" dirty="0">
                <a:latin typeface="American Typewriter"/>
                <a:cs typeface="American Typewriter"/>
              </a:rPr>
              <a:t> </a:t>
            </a:r>
          </a:p>
          <a:p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American Typewriter"/>
                <a:cs typeface="American Typewriter"/>
              </a:rPr>
              <a:t>Estendere l’orario di 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  <a:latin typeface="American Typewriter"/>
                <a:cs typeface="American Typewriter"/>
              </a:rPr>
              <a:t>apertura</a:t>
            </a:r>
            <a:r>
              <a:rPr lang="it-IT" sz="2400" dirty="0" smtClean="0">
                <a:solidFill>
                  <a:schemeClr val="accent6">
                    <a:lumMod val="75000"/>
                  </a:schemeClr>
                </a:solidFill>
                <a:latin typeface="American Typewriter"/>
                <a:cs typeface="American Typewriter"/>
              </a:rPr>
              <a:t>.</a:t>
            </a:r>
          </a:p>
          <a:p>
            <a:r>
              <a:rPr lang="it-IT" sz="2400" dirty="0">
                <a:latin typeface="American Typewriter"/>
                <a:cs typeface="American Typewriter"/>
              </a:rPr>
              <a:t>A</a:t>
            </a:r>
            <a:r>
              <a:rPr lang="it-IT" sz="2400" dirty="0" smtClean="0">
                <a:latin typeface="American Typewriter"/>
                <a:cs typeface="American Typewriter"/>
              </a:rPr>
              <a:t>lcune </a:t>
            </a:r>
            <a:r>
              <a:rPr lang="it-IT" sz="2400" dirty="0">
                <a:latin typeface="American Typewriter"/>
                <a:cs typeface="American Typewriter"/>
              </a:rPr>
              <a:t>biblioteche sono chiuse al pomeriggio, sia durante la settimana, sia il sabato</a:t>
            </a:r>
            <a:r>
              <a:rPr lang="it-IT" sz="2400" dirty="0" smtClean="0">
                <a:latin typeface="American Typewriter"/>
                <a:cs typeface="American Typewriter"/>
              </a:rPr>
              <a:t>.</a:t>
            </a:r>
            <a:endParaRPr lang="it-IT" sz="24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990347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785" y="672944"/>
            <a:ext cx="7776124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rgbClr val="CC66FF"/>
                </a:solidFill>
                <a:latin typeface="American Typewriter"/>
                <a:cs typeface="American Typewriter"/>
              </a:rPr>
              <a:t>Attività</a:t>
            </a:r>
            <a:r>
              <a:rPr lang="it-IT" sz="2400" dirty="0" smtClean="0">
                <a:solidFill>
                  <a:srgbClr val="CC66FF"/>
                </a:solidFill>
                <a:latin typeface="American Typewriter"/>
                <a:cs typeface="American Typewriter"/>
              </a:rPr>
              <a:t> </a:t>
            </a:r>
            <a:r>
              <a:rPr lang="it-IT" sz="2400" dirty="0">
                <a:latin typeface="American Typewriter"/>
                <a:cs typeface="American Typewriter"/>
              </a:rPr>
              <a:t>che si vorrebbero realizzate nelle diverse biblioteche rionali:</a:t>
            </a:r>
          </a:p>
          <a:p>
            <a:r>
              <a:rPr lang="it-IT" sz="2400" dirty="0">
                <a:latin typeface="American Typewriter"/>
                <a:cs typeface="American Typewriter"/>
              </a:rPr>
              <a:t>- Uno spazio permanente per lo </a:t>
            </a:r>
            <a:r>
              <a:rPr lang="it-IT" sz="2400" b="1" dirty="0">
                <a:latin typeface="American Typewriter"/>
                <a:cs typeface="American Typewriter"/>
              </a:rPr>
              <a:t>scambio libri</a:t>
            </a:r>
            <a:r>
              <a:rPr lang="it-IT" sz="2400" dirty="0">
                <a:latin typeface="American Typewriter"/>
                <a:cs typeface="American Typewriter"/>
              </a:rPr>
              <a:t>.</a:t>
            </a:r>
          </a:p>
          <a:p>
            <a:r>
              <a:rPr lang="it-IT" sz="2400" dirty="0">
                <a:latin typeface="American Typewriter"/>
                <a:cs typeface="American Typewriter"/>
              </a:rPr>
              <a:t>- Una </a:t>
            </a:r>
            <a:r>
              <a:rPr lang="it-IT" sz="2400" b="1" dirty="0">
                <a:latin typeface="American Typewriter"/>
                <a:cs typeface="American Typewriter"/>
              </a:rPr>
              <a:t>bacheca per ragazzi </a:t>
            </a:r>
            <a:r>
              <a:rPr lang="it-IT" sz="2400" dirty="0">
                <a:latin typeface="American Typewriter"/>
                <a:cs typeface="American Typewriter"/>
              </a:rPr>
              <a:t>con recensioni sui libri, magari dando anche la possibilità di votare alcuni titoli.</a:t>
            </a:r>
          </a:p>
          <a:p>
            <a:r>
              <a:rPr lang="it-IT" sz="2400" dirty="0">
                <a:latin typeface="American Typewriter"/>
                <a:cs typeface="American Typewriter"/>
              </a:rPr>
              <a:t>- Una bacheca dei ragazzi, in cui poter esporre gratuitamente annunci o proposte rivolte ai ragazzi.</a:t>
            </a:r>
          </a:p>
          <a:p>
            <a:r>
              <a:rPr lang="it-IT" sz="2400" dirty="0">
                <a:latin typeface="American Typewriter"/>
                <a:cs typeface="American Typewriter"/>
              </a:rPr>
              <a:t>- </a:t>
            </a:r>
            <a:r>
              <a:rPr lang="it-IT" sz="2400" b="1" dirty="0">
                <a:latin typeface="American Typewriter"/>
                <a:cs typeface="American Typewriter"/>
              </a:rPr>
              <a:t>Laboratori di scrittura creativa</a:t>
            </a:r>
          </a:p>
          <a:p>
            <a:r>
              <a:rPr lang="it-IT" sz="2400" dirty="0">
                <a:latin typeface="American Typewriter"/>
                <a:cs typeface="American Typewriter"/>
              </a:rPr>
              <a:t>- Laboratori di riutilizzo creativo di libri</a:t>
            </a:r>
          </a:p>
          <a:p>
            <a:r>
              <a:rPr lang="it-IT" sz="2400" dirty="0">
                <a:latin typeface="American Typewriter"/>
                <a:cs typeface="American Typewriter"/>
              </a:rPr>
              <a:t>- Gruppi di lettura, </a:t>
            </a:r>
            <a:r>
              <a:rPr lang="it-IT" sz="2400" b="1" dirty="0">
                <a:latin typeface="American Typewriter"/>
                <a:cs typeface="American Typewriter"/>
              </a:rPr>
              <a:t>letture ad alta voce per ragazzi</a:t>
            </a:r>
          </a:p>
          <a:p>
            <a:r>
              <a:rPr lang="it-IT" sz="2400" dirty="0">
                <a:latin typeface="American Typewriter"/>
                <a:cs typeface="American Typewriter"/>
              </a:rPr>
              <a:t>- </a:t>
            </a:r>
            <a:r>
              <a:rPr lang="it-IT" sz="2400" b="1" dirty="0">
                <a:latin typeface="American Typewriter"/>
                <a:cs typeface="American Typewriter"/>
              </a:rPr>
              <a:t>Incontri con autori </a:t>
            </a:r>
            <a:r>
              <a:rPr lang="it-IT" sz="2400" dirty="0">
                <a:latin typeface="American Typewriter"/>
                <a:cs typeface="American Typewriter"/>
              </a:rPr>
              <a:t>di libri per ragazzi</a:t>
            </a:r>
          </a:p>
          <a:p>
            <a:r>
              <a:rPr lang="it-IT" sz="2400" dirty="0">
                <a:latin typeface="American Typewriter"/>
                <a:cs typeface="American Typewriter"/>
              </a:rPr>
              <a:t>- </a:t>
            </a:r>
            <a:r>
              <a:rPr lang="it-IT" sz="2400" b="1" dirty="0">
                <a:latin typeface="American Typewriter"/>
                <a:cs typeface="American Typewriter"/>
              </a:rPr>
              <a:t>Eventi e spettacoli </a:t>
            </a:r>
            <a:r>
              <a:rPr lang="it-IT" sz="2400" dirty="0">
                <a:latin typeface="American Typewriter"/>
                <a:cs typeface="American Typewriter"/>
              </a:rPr>
              <a:t>per un pubblico di ragazzi (non solo adulti o bambini piccoli</a:t>
            </a:r>
            <a:r>
              <a:rPr lang="it-IT" sz="2400" dirty="0" smtClean="0">
                <a:latin typeface="American Typewriter"/>
                <a:cs typeface="American Typewriter"/>
              </a:rPr>
              <a:t>).</a:t>
            </a:r>
            <a:endParaRPr lang="it-IT" sz="24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79477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-04-11 17.44.5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5170" y="5284129"/>
            <a:ext cx="44681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Abbiamo</a:t>
            </a:r>
            <a:r>
              <a:rPr lang="en-US" sz="28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preparato</a:t>
            </a:r>
            <a:r>
              <a:rPr lang="en-US" sz="28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e </a:t>
            </a:r>
            <a:r>
              <a:rPr lang="en-US" sz="28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organizzato</a:t>
            </a:r>
            <a:r>
              <a:rPr lang="en-US" sz="28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Bibliotechiamoci</a:t>
            </a:r>
            <a:r>
              <a:rPr lang="en-US" sz="28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!</a:t>
            </a:r>
            <a:endParaRPr lang="en-US" sz="28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46014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-04-11 17.43.5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5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-04-11 18.04.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0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_SAM_3388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8" y="1568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9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_SAM_3387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3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6995" y="1064827"/>
            <a:ext cx="82739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dirty="0">
                <a:latin typeface="American Typewriter"/>
                <a:cs typeface="American Typewriter"/>
              </a:rPr>
              <a:t>Questionario sui luoghi di ritrovo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2490" y="2226547"/>
            <a:ext cx="703900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American Typewriter"/>
                <a:cs typeface="American Typewriter"/>
              </a:rPr>
              <a:t>Il </a:t>
            </a:r>
            <a:r>
              <a:rPr lang="en-US" sz="2600" dirty="0" err="1" smtClean="0">
                <a:latin typeface="American Typewriter"/>
                <a:cs typeface="American Typewriter"/>
              </a:rPr>
              <a:t>questionario</a:t>
            </a:r>
            <a:r>
              <a:rPr lang="en-US" sz="2600" dirty="0" smtClean="0">
                <a:latin typeface="American Typewriter"/>
                <a:cs typeface="American Typewriter"/>
              </a:rPr>
              <a:t> </a:t>
            </a:r>
            <a:r>
              <a:rPr lang="en-US" sz="2600" dirty="0" err="1" smtClean="0">
                <a:latin typeface="American Typewriter"/>
                <a:cs typeface="American Typewriter"/>
              </a:rPr>
              <a:t>è</a:t>
            </a:r>
            <a:r>
              <a:rPr lang="en-US" sz="2600" dirty="0" smtClean="0">
                <a:latin typeface="American Typewriter"/>
                <a:cs typeface="American Typewriter"/>
              </a:rPr>
              <a:t> </a:t>
            </a:r>
            <a:r>
              <a:rPr lang="en-US" sz="2600" dirty="0" err="1" smtClean="0">
                <a:latin typeface="American Typewriter"/>
                <a:cs typeface="American Typewriter"/>
              </a:rPr>
              <a:t>stato</a:t>
            </a:r>
            <a:r>
              <a:rPr lang="en-US" sz="2600" dirty="0" smtClean="0">
                <a:latin typeface="American Typewriter"/>
                <a:cs typeface="American Typewriter"/>
              </a:rPr>
              <a:t> </a:t>
            </a:r>
            <a:r>
              <a:rPr lang="en-US" sz="2600" dirty="0" err="1" smtClean="0">
                <a:latin typeface="American Typewriter"/>
                <a:cs typeface="American Typewriter"/>
              </a:rPr>
              <a:t>preparato</a:t>
            </a:r>
            <a:r>
              <a:rPr lang="en-US" sz="2600" dirty="0" smtClean="0">
                <a:latin typeface="American Typewriter"/>
                <a:cs typeface="American Typewriter"/>
              </a:rPr>
              <a:t> con </a:t>
            </a:r>
            <a:r>
              <a:rPr lang="en-US" sz="2600" dirty="0" err="1" smtClean="0">
                <a:latin typeface="American Typewriter"/>
                <a:cs typeface="American Typewriter"/>
              </a:rPr>
              <a:t>il</a:t>
            </a:r>
            <a:r>
              <a:rPr lang="en-US" sz="2600" dirty="0" smtClean="0">
                <a:latin typeface="American Typewriter"/>
                <a:cs typeface="American Typewriter"/>
              </a:rPr>
              <a:t> </a:t>
            </a:r>
            <a:r>
              <a:rPr lang="en-US" sz="2600" dirty="0" err="1" smtClean="0">
                <a:latin typeface="American Typewriter"/>
                <a:cs typeface="American Typewriter"/>
              </a:rPr>
              <a:t>contributo</a:t>
            </a:r>
            <a:r>
              <a:rPr lang="en-US" sz="2600" dirty="0" smtClean="0">
                <a:latin typeface="American Typewriter"/>
                <a:cs typeface="American Typewriter"/>
              </a:rPr>
              <a:t> di </a:t>
            </a:r>
            <a:r>
              <a:rPr lang="en-US" sz="2600" dirty="0" err="1" smtClean="0">
                <a:latin typeface="American Typewriter"/>
                <a:cs typeface="American Typewriter"/>
              </a:rPr>
              <a:t>tutti</a:t>
            </a:r>
            <a:r>
              <a:rPr lang="en-US" sz="2600" dirty="0" smtClean="0">
                <a:latin typeface="American Typewriter"/>
                <a:cs typeface="American Typewriter"/>
              </a:rPr>
              <a:t> </a:t>
            </a:r>
            <a:r>
              <a:rPr lang="en-US" sz="2600" dirty="0" err="1" smtClean="0">
                <a:latin typeface="American Typewriter"/>
                <a:cs typeface="American Typewriter"/>
              </a:rPr>
              <a:t>i</a:t>
            </a:r>
            <a:r>
              <a:rPr lang="en-US" sz="2600" dirty="0" smtClean="0">
                <a:latin typeface="American Typewriter"/>
                <a:cs typeface="American Typewriter"/>
              </a:rPr>
              <a:t> </a:t>
            </a:r>
            <a:r>
              <a:rPr lang="en-US" sz="2600" dirty="0" err="1" smtClean="0">
                <a:latin typeface="American Typewriter"/>
                <a:cs typeface="American Typewriter"/>
              </a:rPr>
              <a:t>consiglieri</a:t>
            </a:r>
            <a:r>
              <a:rPr lang="en-US" sz="2600" dirty="0" smtClean="0">
                <a:latin typeface="American Typewriter"/>
                <a:cs typeface="American Typewriter"/>
              </a:rPr>
              <a:t> e </a:t>
            </a:r>
            <a:r>
              <a:rPr lang="en-US" sz="2600" dirty="0" err="1" smtClean="0">
                <a:latin typeface="American Typewriter"/>
                <a:cs typeface="American Typewriter"/>
              </a:rPr>
              <a:t>proposto</a:t>
            </a:r>
            <a:r>
              <a:rPr lang="en-US" sz="2600" dirty="0" smtClean="0">
                <a:latin typeface="American Typewriter"/>
                <a:cs typeface="American Typewriter"/>
              </a:rPr>
              <a:t> </a:t>
            </a:r>
            <a:r>
              <a:rPr lang="en-US" sz="2600" dirty="0" err="1" smtClean="0">
                <a:latin typeface="American Typewriter"/>
                <a:cs typeface="American Typewriter"/>
              </a:rPr>
              <a:t>all’interno</a:t>
            </a:r>
            <a:r>
              <a:rPr lang="en-US" sz="2600" dirty="0" smtClean="0">
                <a:latin typeface="American Typewriter"/>
                <a:cs typeface="American Typewriter"/>
              </a:rPr>
              <a:t> di </a:t>
            </a:r>
            <a:r>
              <a:rPr lang="en-US" sz="2600" dirty="0" err="1" smtClean="0">
                <a:latin typeface="American Typewriter"/>
                <a:cs typeface="American Typewriter"/>
              </a:rPr>
              <a:t>tutte</a:t>
            </a:r>
            <a:r>
              <a:rPr lang="en-US" sz="2600" dirty="0" smtClean="0">
                <a:latin typeface="American Typewriter"/>
                <a:cs typeface="American Typewriter"/>
              </a:rPr>
              <a:t> le </a:t>
            </a:r>
            <a:r>
              <a:rPr lang="en-US" sz="2600" dirty="0" err="1" smtClean="0">
                <a:latin typeface="American Typewriter"/>
                <a:cs typeface="American Typewriter"/>
              </a:rPr>
              <a:t>scuole</a:t>
            </a:r>
            <a:r>
              <a:rPr lang="en-US" sz="2600" dirty="0" smtClean="0">
                <a:latin typeface="American Typewriter"/>
                <a:cs typeface="American Typewriter"/>
              </a:rPr>
              <a:t> </a:t>
            </a:r>
            <a:r>
              <a:rPr lang="en-US" sz="2600" dirty="0" err="1" smtClean="0">
                <a:latin typeface="American Typewriter"/>
                <a:cs typeface="American Typewriter"/>
              </a:rPr>
              <a:t>aderenti</a:t>
            </a:r>
            <a:r>
              <a:rPr lang="en-US" sz="2600" dirty="0" smtClean="0">
                <a:latin typeface="American Typewriter"/>
                <a:cs typeface="American Typewriter"/>
              </a:rPr>
              <a:t> al </a:t>
            </a:r>
            <a:r>
              <a:rPr lang="en-US" sz="2600" dirty="0" err="1" smtClean="0">
                <a:latin typeface="American Typewriter"/>
                <a:cs typeface="American Typewriter"/>
              </a:rPr>
              <a:t>progetto</a:t>
            </a:r>
            <a:r>
              <a:rPr lang="en-US" sz="2600" dirty="0" smtClean="0">
                <a:latin typeface="American Typewriter"/>
                <a:cs typeface="American Typewriter"/>
              </a:rPr>
              <a:t> </a:t>
            </a:r>
            <a:r>
              <a:rPr lang="en-US" sz="2600" dirty="0" err="1" smtClean="0">
                <a:latin typeface="American Typewriter"/>
                <a:cs typeface="American Typewriter"/>
              </a:rPr>
              <a:t>ConsigliaMI</a:t>
            </a:r>
            <a:r>
              <a:rPr lang="en-US" sz="2600" dirty="0" smtClean="0">
                <a:latin typeface="American Typewriter"/>
                <a:cs typeface="American Typewriter"/>
              </a:rPr>
              <a:t> - </a:t>
            </a:r>
            <a:r>
              <a:rPr lang="en-US" sz="2600" dirty="0" err="1" smtClean="0">
                <a:latin typeface="American Typewriter"/>
                <a:cs typeface="American Typewriter"/>
              </a:rPr>
              <a:t>Municipio</a:t>
            </a:r>
            <a:r>
              <a:rPr lang="en-US" sz="2600" dirty="0" smtClean="0">
                <a:latin typeface="American Typewriter"/>
                <a:cs typeface="American Typewriter"/>
              </a:rPr>
              <a:t> 8.</a:t>
            </a:r>
          </a:p>
          <a:p>
            <a:pPr algn="ctr"/>
            <a:r>
              <a:rPr lang="en-US" sz="2600" dirty="0" smtClean="0">
                <a:latin typeface="American Typewriter"/>
                <a:cs typeface="American Typewriter"/>
              </a:rPr>
              <a:t>Hanno </a:t>
            </a:r>
            <a:r>
              <a:rPr lang="en-US" sz="2600" dirty="0" err="1" smtClean="0">
                <a:latin typeface="American Typewriter"/>
                <a:cs typeface="American Typewriter"/>
              </a:rPr>
              <a:t>risposto</a:t>
            </a:r>
            <a:r>
              <a:rPr lang="en-US" sz="2600" dirty="0" smtClean="0">
                <a:latin typeface="American Typewriter"/>
                <a:cs typeface="American Typewriter"/>
              </a:rPr>
              <a:t> al </a:t>
            </a:r>
            <a:r>
              <a:rPr lang="en-US" sz="2600" dirty="0" err="1" smtClean="0">
                <a:latin typeface="American Typewriter"/>
                <a:cs typeface="American Typewriter"/>
              </a:rPr>
              <a:t>questionario</a:t>
            </a:r>
            <a:r>
              <a:rPr lang="en-US" sz="2600" dirty="0" smtClean="0">
                <a:latin typeface="American Typewriter"/>
                <a:cs typeface="American Typewriter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423</a:t>
            </a:r>
            <a:r>
              <a:rPr lang="en-US" sz="2600" dirty="0" smtClean="0">
                <a:latin typeface="American Typewriter"/>
                <a:cs typeface="American Typewriter"/>
              </a:rPr>
              <a:t> bambini </a:t>
            </a:r>
            <a:r>
              <a:rPr lang="en-US" sz="2600" dirty="0" err="1" smtClean="0">
                <a:latin typeface="American Typewriter"/>
                <a:cs typeface="American Typewriter"/>
              </a:rPr>
              <a:t>della</a:t>
            </a:r>
            <a:r>
              <a:rPr lang="en-US" sz="2600" dirty="0" smtClean="0">
                <a:latin typeface="American Typewriter"/>
                <a:cs typeface="American Typewriter"/>
              </a:rPr>
              <a:t> </a:t>
            </a:r>
            <a:r>
              <a:rPr lang="en-US" sz="2600" dirty="0" err="1" smtClean="0">
                <a:latin typeface="American Typewriter"/>
                <a:cs typeface="American Typewriter"/>
              </a:rPr>
              <a:t>scuola</a:t>
            </a:r>
            <a:r>
              <a:rPr lang="en-US" sz="2600" dirty="0" smtClean="0">
                <a:latin typeface="American Typewriter"/>
                <a:cs typeface="American Typewriter"/>
              </a:rPr>
              <a:t> </a:t>
            </a:r>
            <a:r>
              <a:rPr lang="en-US" sz="2600" dirty="0" err="1" smtClean="0">
                <a:latin typeface="American Typewriter"/>
                <a:cs typeface="American Typewriter"/>
              </a:rPr>
              <a:t>primaria</a:t>
            </a:r>
            <a:r>
              <a:rPr lang="en-US" sz="2600" dirty="0" smtClean="0">
                <a:latin typeface="American Typewriter"/>
                <a:cs typeface="American Typewriter"/>
              </a:rPr>
              <a:t> e </a:t>
            </a:r>
            <a:r>
              <a:rPr lang="en-US" sz="2600" b="1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504</a:t>
            </a:r>
            <a:r>
              <a:rPr lang="en-US" sz="2600" dirty="0" smtClean="0">
                <a:latin typeface="American Typewriter"/>
                <a:cs typeface="American Typewriter"/>
              </a:rPr>
              <a:t> </a:t>
            </a:r>
            <a:r>
              <a:rPr lang="en-US" sz="2600" dirty="0" err="1" smtClean="0">
                <a:latin typeface="American Typewriter"/>
                <a:cs typeface="American Typewriter"/>
              </a:rPr>
              <a:t>ragazzi</a:t>
            </a:r>
            <a:r>
              <a:rPr lang="en-US" sz="2600" dirty="0" smtClean="0">
                <a:latin typeface="American Typewriter"/>
                <a:cs typeface="American Typewriter"/>
              </a:rPr>
              <a:t> </a:t>
            </a:r>
            <a:r>
              <a:rPr lang="en-US" sz="2600" dirty="0" err="1" smtClean="0">
                <a:latin typeface="American Typewriter"/>
                <a:cs typeface="American Typewriter"/>
              </a:rPr>
              <a:t>della</a:t>
            </a:r>
            <a:r>
              <a:rPr lang="en-US" sz="2600" dirty="0" smtClean="0">
                <a:latin typeface="American Typewriter"/>
                <a:cs typeface="American Typewriter"/>
              </a:rPr>
              <a:t> </a:t>
            </a:r>
            <a:r>
              <a:rPr lang="en-US" sz="2600" dirty="0" err="1" smtClean="0">
                <a:latin typeface="American Typewriter"/>
                <a:cs typeface="American Typewriter"/>
              </a:rPr>
              <a:t>scuola</a:t>
            </a:r>
            <a:r>
              <a:rPr lang="en-US" sz="2600" dirty="0" smtClean="0">
                <a:latin typeface="American Typewriter"/>
                <a:cs typeface="American Typewriter"/>
              </a:rPr>
              <a:t> </a:t>
            </a:r>
            <a:r>
              <a:rPr lang="en-US" sz="2600" dirty="0" err="1" smtClean="0">
                <a:latin typeface="American Typewriter"/>
                <a:cs typeface="American Typewriter"/>
              </a:rPr>
              <a:t>secondaria</a:t>
            </a:r>
            <a:r>
              <a:rPr lang="en-US" sz="2600" dirty="0" smtClean="0">
                <a:latin typeface="American Typewriter"/>
                <a:cs typeface="American Typewriter"/>
              </a:rPr>
              <a:t> di I </a:t>
            </a:r>
            <a:r>
              <a:rPr lang="en-US" sz="2600" dirty="0" err="1" smtClean="0">
                <a:latin typeface="American Typewriter"/>
                <a:cs typeface="American Typewriter"/>
              </a:rPr>
              <a:t>grado</a:t>
            </a:r>
            <a:r>
              <a:rPr lang="en-US" sz="2600" dirty="0" smtClean="0">
                <a:latin typeface="American Typewriter"/>
                <a:cs typeface="American Typewriter"/>
              </a:rPr>
              <a:t>, per un </a:t>
            </a:r>
            <a:r>
              <a:rPr lang="en-US" sz="2600" dirty="0" err="1" smtClean="0">
                <a:latin typeface="American Typewriter"/>
                <a:cs typeface="American Typewriter"/>
              </a:rPr>
              <a:t>totale</a:t>
            </a:r>
            <a:r>
              <a:rPr lang="en-US" sz="2600" dirty="0" smtClean="0">
                <a:latin typeface="American Typewriter"/>
                <a:cs typeface="American Typewriter"/>
              </a:rPr>
              <a:t> di </a:t>
            </a:r>
            <a:r>
              <a:rPr lang="en-US" sz="2600" b="1" dirty="0" smtClean="0">
                <a:solidFill>
                  <a:srgbClr val="008000"/>
                </a:solidFill>
                <a:latin typeface="American Typewriter"/>
                <a:cs typeface="American Typewriter"/>
              </a:rPr>
              <a:t>927</a:t>
            </a:r>
            <a:r>
              <a:rPr lang="en-US" sz="2600" dirty="0" smtClean="0">
                <a:latin typeface="American Typewriter"/>
                <a:cs typeface="American Typewriter"/>
              </a:rPr>
              <a:t> </a:t>
            </a:r>
            <a:r>
              <a:rPr lang="en-US" sz="2600" dirty="0" err="1" smtClean="0">
                <a:latin typeface="American Typewriter"/>
                <a:cs typeface="American Typewriter"/>
              </a:rPr>
              <a:t>risposte</a:t>
            </a:r>
            <a:r>
              <a:rPr lang="en-US" sz="2600" dirty="0" smtClean="0">
                <a:latin typeface="American Typewriter"/>
                <a:cs typeface="American Typewriter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272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6916506"/>
              </p:ext>
            </p:extLst>
          </p:nvPr>
        </p:nvGraphicFramePr>
        <p:xfrm>
          <a:off x="561455" y="1156831"/>
          <a:ext cx="8076940" cy="5701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313551" y="79613"/>
            <a:ext cx="85600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arabicParenR"/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000" dirty="0" smtClean="0">
                <a:latin typeface="American Typewriter"/>
                <a:cs typeface="American Typewriter"/>
              </a:rPr>
              <a:t>Dove </a:t>
            </a:r>
            <a:r>
              <a:rPr lang="en-US" sz="3000" dirty="0" err="1">
                <a:latin typeface="American Typewriter"/>
                <a:cs typeface="American Typewriter"/>
              </a:rPr>
              <a:t>ti</a:t>
            </a:r>
            <a:r>
              <a:rPr lang="en-US" sz="3000" dirty="0">
                <a:latin typeface="American Typewriter"/>
                <a:cs typeface="American Typewriter"/>
              </a:rPr>
              <a:t> </a:t>
            </a:r>
            <a:r>
              <a:rPr lang="en-US" sz="3000" dirty="0" err="1">
                <a:latin typeface="American Typewriter"/>
                <a:cs typeface="American Typewriter"/>
              </a:rPr>
              <a:t>trovi</a:t>
            </a:r>
            <a:r>
              <a:rPr lang="en-US" sz="3000" dirty="0">
                <a:latin typeface="American Typewriter"/>
                <a:cs typeface="American Typewriter"/>
              </a:rPr>
              <a:t> </a:t>
            </a:r>
            <a:r>
              <a:rPr lang="en-US" sz="3000" dirty="0" err="1">
                <a:latin typeface="American Typewriter"/>
                <a:cs typeface="American Typewriter"/>
              </a:rPr>
              <a:t>normalmente</a:t>
            </a:r>
            <a:r>
              <a:rPr lang="en-US" sz="3000" dirty="0">
                <a:latin typeface="American Typewriter"/>
                <a:cs typeface="American Typewriter"/>
              </a:rPr>
              <a:t> </a:t>
            </a:r>
            <a:endParaRPr lang="en-US" sz="3000" dirty="0" smtClean="0">
              <a:latin typeface="American Typewriter"/>
              <a:cs typeface="American Typewriter"/>
            </a:endParaRP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000" dirty="0" smtClean="0">
                <a:latin typeface="American Typewriter"/>
                <a:cs typeface="American Typewriter"/>
              </a:rPr>
              <a:t>con </a:t>
            </a:r>
            <a:r>
              <a:rPr lang="en-US" sz="3000" dirty="0" err="1">
                <a:latin typeface="American Typewriter"/>
                <a:cs typeface="American Typewriter"/>
              </a:rPr>
              <a:t>i</a:t>
            </a:r>
            <a:r>
              <a:rPr lang="en-US" sz="3000" dirty="0">
                <a:latin typeface="American Typewriter"/>
                <a:cs typeface="American Typewriter"/>
              </a:rPr>
              <a:t> </a:t>
            </a:r>
            <a:r>
              <a:rPr lang="en-US" sz="3000" dirty="0" err="1">
                <a:latin typeface="American Typewriter"/>
                <a:cs typeface="American Typewriter"/>
              </a:rPr>
              <a:t>tuoi</a:t>
            </a:r>
            <a:r>
              <a:rPr lang="en-US" sz="3000" dirty="0">
                <a:latin typeface="American Typewriter"/>
                <a:cs typeface="American Typewriter"/>
              </a:rPr>
              <a:t> amici </a:t>
            </a:r>
            <a:r>
              <a:rPr lang="en-US" sz="3000" dirty="0" err="1">
                <a:latin typeface="American Typewriter"/>
                <a:cs typeface="American Typewriter"/>
              </a:rPr>
              <a:t>dopo</a:t>
            </a:r>
            <a:r>
              <a:rPr lang="en-US" sz="3000" dirty="0">
                <a:latin typeface="American Typewriter"/>
                <a:cs typeface="American Typewriter"/>
              </a:rPr>
              <a:t> la </a:t>
            </a:r>
            <a:r>
              <a:rPr lang="en-US" sz="3000" dirty="0" err="1">
                <a:latin typeface="American Typewriter"/>
                <a:cs typeface="American Typewriter"/>
              </a:rPr>
              <a:t>scuola</a:t>
            </a:r>
            <a:r>
              <a:rPr lang="en-US" sz="3000" dirty="0">
                <a:latin typeface="American Typewriter"/>
                <a:cs typeface="American Typewriter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147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232" y="95292"/>
            <a:ext cx="84189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000" dirty="0">
                <a:latin typeface="American Typewriter"/>
                <a:cs typeface="American Typewriter"/>
              </a:rPr>
              <a:t>2) </a:t>
            </a:r>
            <a:r>
              <a:rPr lang="en-US" sz="3000" dirty="0" err="1">
                <a:latin typeface="American Typewriter"/>
                <a:cs typeface="American Typewriter"/>
              </a:rPr>
              <a:t>Saresti</a:t>
            </a:r>
            <a:r>
              <a:rPr lang="en-US" sz="3000" dirty="0">
                <a:latin typeface="American Typewriter"/>
                <a:cs typeface="American Typewriter"/>
              </a:rPr>
              <a:t> </a:t>
            </a:r>
            <a:r>
              <a:rPr lang="en-US" sz="3000" dirty="0" err="1">
                <a:latin typeface="American Typewriter"/>
                <a:cs typeface="American Typewriter"/>
              </a:rPr>
              <a:t>interessato</a:t>
            </a:r>
            <a:r>
              <a:rPr lang="en-US" sz="3000" dirty="0">
                <a:latin typeface="American Typewriter"/>
                <a:cs typeface="American Typewriter"/>
              </a:rPr>
              <a:t> </a:t>
            </a:r>
            <a:r>
              <a:rPr lang="en-US" sz="3000" dirty="0" err="1">
                <a:latin typeface="American Typewriter"/>
                <a:cs typeface="American Typewriter"/>
              </a:rPr>
              <a:t>all’apertura</a:t>
            </a:r>
            <a:r>
              <a:rPr lang="en-US" sz="3000" dirty="0">
                <a:latin typeface="American Typewriter"/>
                <a:cs typeface="American Typewriter"/>
              </a:rPr>
              <a:t> di un </a:t>
            </a:r>
            <a:r>
              <a:rPr lang="en-US" sz="3000" dirty="0" err="1">
                <a:latin typeface="American Typewriter"/>
                <a:cs typeface="American Typewriter"/>
              </a:rPr>
              <a:t>luogo</a:t>
            </a:r>
            <a:r>
              <a:rPr lang="en-US" sz="3000" dirty="0">
                <a:latin typeface="American Typewriter"/>
                <a:cs typeface="American Typewriter"/>
              </a:rPr>
              <a:t> di </a:t>
            </a:r>
            <a:r>
              <a:rPr lang="en-US" sz="3000" dirty="0" err="1">
                <a:latin typeface="American Typewriter"/>
                <a:cs typeface="American Typewriter"/>
              </a:rPr>
              <a:t>ritrovo</a:t>
            </a:r>
            <a:r>
              <a:rPr lang="en-US" sz="3000" dirty="0">
                <a:latin typeface="American Typewriter"/>
                <a:cs typeface="American Typewriter"/>
              </a:rPr>
              <a:t> per </a:t>
            </a:r>
            <a:r>
              <a:rPr lang="en-US" sz="3000" dirty="0" err="1">
                <a:latin typeface="American Typewriter"/>
                <a:cs typeface="American Typewriter"/>
              </a:rPr>
              <a:t>ragazzi</a:t>
            </a:r>
            <a:r>
              <a:rPr lang="en-US" sz="3000" dirty="0">
                <a:latin typeface="American Typewriter"/>
                <a:cs typeface="American Typewriter"/>
              </a:rPr>
              <a:t>/e </a:t>
            </a:r>
            <a:endParaRPr lang="en-US" sz="3000" dirty="0" smtClean="0">
              <a:latin typeface="American Typewriter"/>
              <a:cs typeface="American Typewriter"/>
            </a:endParaRP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000" dirty="0" err="1" smtClean="0">
                <a:latin typeface="American Typewriter"/>
                <a:cs typeface="American Typewriter"/>
              </a:rPr>
              <a:t>dai</a:t>
            </a:r>
            <a:r>
              <a:rPr lang="en-US" sz="3000" dirty="0" smtClean="0">
                <a:latin typeface="American Typewriter"/>
                <a:cs typeface="American Typewriter"/>
              </a:rPr>
              <a:t> </a:t>
            </a:r>
            <a:r>
              <a:rPr lang="en-US" sz="3000" dirty="0">
                <a:latin typeface="American Typewriter"/>
                <a:cs typeface="American Typewriter"/>
              </a:rPr>
              <a:t>9 </a:t>
            </a:r>
            <a:r>
              <a:rPr lang="en-US" sz="3000" dirty="0" err="1">
                <a:latin typeface="American Typewriter"/>
                <a:cs typeface="American Typewriter"/>
              </a:rPr>
              <a:t>ai</a:t>
            </a:r>
            <a:r>
              <a:rPr lang="en-US" sz="3000" dirty="0">
                <a:latin typeface="American Typewriter"/>
                <a:cs typeface="American Typewriter"/>
              </a:rPr>
              <a:t> 14 </a:t>
            </a:r>
            <a:r>
              <a:rPr lang="en-US" sz="3000" dirty="0" err="1">
                <a:latin typeface="American Typewriter"/>
                <a:cs typeface="American Typewriter"/>
              </a:rPr>
              <a:t>anni</a:t>
            </a:r>
            <a:r>
              <a:rPr lang="en-US" sz="3000" dirty="0">
                <a:latin typeface="American Typewriter"/>
                <a:cs typeface="American Typewriter"/>
              </a:rPr>
              <a:t>?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9796421"/>
              </p:ext>
            </p:extLst>
          </p:nvPr>
        </p:nvGraphicFramePr>
        <p:xfrm>
          <a:off x="909305" y="1172510"/>
          <a:ext cx="7337148" cy="5685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6851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777" y="110972"/>
            <a:ext cx="87794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000" dirty="0">
                <a:latin typeface="American Typewriter"/>
                <a:cs typeface="American Typewriter"/>
              </a:rPr>
              <a:t>3) Dove </a:t>
            </a:r>
            <a:r>
              <a:rPr lang="en-US" sz="3000" dirty="0" err="1">
                <a:latin typeface="American Typewriter"/>
                <a:cs typeface="American Typewriter"/>
              </a:rPr>
              <a:t>si</a:t>
            </a:r>
            <a:r>
              <a:rPr lang="en-US" sz="3000" dirty="0">
                <a:latin typeface="American Typewriter"/>
                <a:cs typeface="American Typewriter"/>
              </a:rPr>
              <a:t> </a:t>
            </a:r>
            <a:r>
              <a:rPr lang="en-US" sz="3000" dirty="0" err="1">
                <a:latin typeface="American Typewriter"/>
                <a:cs typeface="American Typewriter"/>
              </a:rPr>
              <a:t>potrebbe</a:t>
            </a:r>
            <a:r>
              <a:rPr lang="en-US" sz="3000" dirty="0">
                <a:latin typeface="American Typewriter"/>
                <a:cs typeface="American Typewriter"/>
              </a:rPr>
              <a:t> </a:t>
            </a:r>
            <a:r>
              <a:rPr lang="en-US" sz="3000" dirty="0" err="1">
                <a:latin typeface="American Typewriter"/>
                <a:cs typeface="American Typewriter"/>
              </a:rPr>
              <a:t>trovare</a:t>
            </a:r>
            <a:r>
              <a:rPr lang="en-US" sz="3000" dirty="0">
                <a:latin typeface="American Typewriter"/>
                <a:cs typeface="American Typewriter"/>
              </a:rPr>
              <a:t> </a:t>
            </a:r>
            <a:endParaRPr lang="en-US" sz="3000" dirty="0" smtClean="0">
              <a:latin typeface="American Typewriter"/>
              <a:cs typeface="American Typewriter"/>
            </a:endParaRP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000" dirty="0" smtClean="0">
                <a:latin typeface="American Typewriter"/>
                <a:cs typeface="American Typewriter"/>
              </a:rPr>
              <a:t>un </a:t>
            </a:r>
            <a:r>
              <a:rPr lang="en-US" sz="3000" dirty="0" err="1">
                <a:latin typeface="American Typewriter"/>
                <a:cs typeface="American Typewriter"/>
              </a:rPr>
              <a:t>luogo</a:t>
            </a:r>
            <a:r>
              <a:rPr lang="en-US" sz="3000" dirty="0">
                <a:latin typeface="American Typewriter"/>
                <a:cs typeface="American Typewriter"/>
              </a:rPr>
              <a:t> di </a:t>
            </a:r>
            <a:r>
              <a:rPr lang="en-US" sz="3000" dirty="0" err="1">
                <a:latin typeface="American Typewriter"/>
                <a:cs typeface="American Typewriter"/>
              </a:rPr>
              <a:t>ritrovo</a:t>
            </a:r>
            <a:r>
              <a:rPr lang="en-US" sz="3000" dirty="0">
                <a:latin typeface="American Typewriter"/>
                <a:cs typeface="American Typewriter"/>
              </a:rPr>
              <a:t> per </a:t>
            </a:r>
            <a:r>
              <a:rPr lang="en-US" sz="3000" dirty="0" err="1">
                <a:latin typeface="American Typewriter"/>
                <a:cs typeface="American Typewriter"/>
              </a:rPr>
              <a:t>ragazzi</a:t>
            </a:r>
            <a:r>
              <a:rPr lang="en-US" sz="3200" dirty="0"/>
              <a:t>?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2007238"/>
              </p:ext>
            </p:extLst>
          </p:nvPr>
        </p:nvGraphicFramePr>
        <p:xfrm>
          <a:off x="297877" y="1344989"/>
          <a:ext cx="8638394" cy="5905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7002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746</Words>
  <Application>Microsoft Macintosh PowerPoint</Application>
  <PresentationFormat>On-screen Show (4:3)</PresentationFormat>
  <Paragraphs>109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Alessandra Rampani</dc:creator>
  <cp:lastModifiedBy>Alessandra Rampani</cp:lastModifiedBy>
  <cp:revision>32</cp:revision>
  <cp:lastPrinted>2017-05-10T19:42:31Z</cp:lastPrinted>
  <dcterms:created xsi:type="dcterms:W3CDTF">2017-02-08T09:12:03Z</dcterms:created>
  <dcterms:modified xsi:type="dcterms:W3CDTF">2017-05-10T19:42:35Z</dcterms:modified>
</cp:coreProperties>
</file>